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25"/>
  </p:notesMasterIdLst>
  <p:handoutMasterIdLst>
    <p:handoutMasterId r:id="rId126"/>
  </p:handoutMasterIdLst>
  <p:sldIdLst>
    <p:sldId id="256" r:id="rId5"/>
    <p:sldId id="1284" r:id="rId6"/>
    <p:sldId id="1285" r:id="rId7"/>
    <p:sldId id="1286" r:id="rId8"/>
    <p:sldId id="1287" r:id="rId9"/>
    <p:sldId id="1288" r:id="rId10"/>
    <p:sldId id="1289" r:id="rId11"/>
    <p:sldId id="1290" r:id="rId12"/>
    <p:sldId id="1291" r:id="rId13"/>
    <p:sldId id="1292" r:id="rId14"/>
    <p:sldId id="268" r:id="rId15"/>
    <p:sldId id="267" r:id="rId16"/>
    <p:sldId id="785" r:id="rId17"/>
    <p:sldId id="790" r:id="rId18"/>
    <p:sldId id="1158" r:id="rId19"/>
    <p:sldId id="1324" r:id="rId20"/>
    <p:sldId id="263" r:id="rId21"/>
    <p:sldId id="771" r:id="rId22"/>
    <p:sldId id="772" r:id="rId23"/>
    <p:sldId id="1293" r:id="rId24"/>
    <p:sldId id="347" r:id="rId25"/>
    <p:sldId id="1325" r:id="rId26"/>
    <p:sldId id="1380" r:id="rId27"/>
    <p:sldId id="654" r:id="rId28"/>
    <p:sldId id="662" r:id="rId29"/>
    <p:sldId id="663" r:id="rId30"/>
    <p:sldId id="651" r:id="rId31"/>
    <p:sldId id="1360" r:id="rId32"/>
    <p:sldId id="1362" r:id="rId33"/>
    <p:sldId id="1363" r:id="rId34"/>
    <p:sldId id="1364" r:id="rId35"/>
    <p:sldId id="1365" r:id="rId36"/>
    <p:sldId id="1326" r:id="rId37"/>
    <p:sldId id="1296" r:id="rId38"/>
    <p:sldId id="1274" r:id="rId39"/>
    <p:sldId id="1275" r:id="rId40"/>
    <p:sldId id="636" r:id="rId41"/>
    <p:sldId id="646" r:id="rId42"/>
    <p:sldId id="738" r:id="rId43"/>
    <p:sldId id="701" r:id="rId44"/>
    <p:sldId id="737" r:id="rId45"/>
    <p:sldId id="1327" r:id="rId46"/>
    <p:sldId id="673" r:id="rId47"/>
    <p:sldId id="1346" r:id="rId48"/>
    <p:sldId id="643" r:id="rId49"/>
    <p:sldId id="1328" r:id="rId50"/>
    <p:sldId id="702" r:id="rId51"/>
    <p:sldId id="698" r:id="rId52"/>
    <p:sldId id="1329" r:id="rId53"/>
    <p:sldId id="683" r:id="rId54"/>
    <p:sldId id="1267" r:id="rId55"/>
    <p:sldId id="727" r:id="rId56"/>
    <p:sldId id="1269" r:id="rId57"/>
    <p:sldId id="678" r:id="rId58"/>
    <p:sldId id="1357" r:id="rId59"/>
    <p:sldId id="1261" r:id="rId60"/>
    <p:sldId id="1262" r:id="rId61"/>
    <p:sldId id="1264" r:id="rId62"/>
    <p:sldId id="1266" r:id="rId63"/>
    <p:sldId id="1331" r:id="rId64"/>
    <p:sldId id="1352" r:id="rId65"/>
    <p:sldId id="1353" r:id="rId66"/>
    <p:sldId id="1354" r:id="rId67"/>
    <p:sldId id="883" r:id="rId68"/>
    <p:sldId id="1349" r:id="rId69"/>
    <p:sldId id="1350" r:id="rId70"/>
    <p:sldId id="1351" r:id="rId71"/>
    <p:sldId id="1237" r:id="rId72"/>
    <p:sldId id="699" r:id="rId73"/>
    <p:sldId id="885" r:id="rId74"/>
    <p:sldId id="1333" r:id="rId75"/>
    <p:sldId id="1348" r:id="rId76"/>
    <p:sldId id="1355" r:id="rId77"/>
    <p:sldId id="716" r:id="rId78"/>
    <p:sldId id="1356" r:id="rId79"/>
    <p:sldId id="715" r:id="rId80"/>
    <p:sldId id="714" r:id="rId81"/>
    <p:sldId id="1336" r:id="rId82"/>
    <p:sldId id="1367" r:id="rId83"/>
    <p:sldId id="1366" r:id="rId84"/>
    <p:sldId id="764" r:id="rId85"/>
    <p:sldId id="1368" r:id="rId86"/>
    <p:sldId id="1369" r:id="rId87"/>
    <p:sldId id="766" r:id="rId88"/>
    <p:sldId id="784" r:id="rId89"/>
    <p:sldId id="1370" r:id="rId90"/>
    <p:sldId id="1371" r:id="rId91"/>
    <p:sldId id="1374" r:id="rId92"/>
    <p:sldId id="1375" r:id="rId93"/>
    <p:sldId id="1376" r:id="rId94"/>
    <p:sldId id="1332" r:id="rId95"/>
    <p:sldId id="664" r:id="rId96"/>
    <p:sldId id="709" r:id="rId97"/>
    <p:sldId id="1307" r:id="rId98"/>
    <p:sldId id="745" r:id="rId99"/>
    <p:sldId id="749" r:id="rId100"/>
    <p:sldId id="644" r:id="rId101"/>
    <p:sldId id="648" r:id="rId102"/>
    <p:sldId id="1258" r:id="rId103"/>
    <p:sldId id="1347" r:id="rId104"/>
    <p:sldId id="791" r:id="rId105"/>
    <p:sldId id="1215" r:id="rId106"/>
    <p:sldId id="1217" r:id="rId107"/>
    <p:sldId id="1218" r:id="rId108"/>
    <p:sldId id="1216" r:id="rId109"/>
    <p:sldId id="1219" r:id="rId110"/>
    <p:sldId id="1220" r:id="rId111"/>
    <p:sldId id="1222" r:id="rId112"/>
    <p:sldId id="1223" r:id="rId113"/>
    <p:sldId id="1224" r:id="rId114"/>
    <p:sldId id="1221" r:id="rId115"/>
    <p:sldId id="1226" r:id="rId116"/>
    <p:sldId id="1227" r:id="rId117"/>
    <p:sldId id="1228" r:id="rId118"/>
    <p:sldId id="1229" r:id="rId119"/>
    <p:sldId id="1225" r:id="rId120"/>
    <p:sldId id="1231" r:id="rId121"/>
    <p:sldId id="1232" r:id="rId122"/>
    <p:sldId id="886" r:id="rId123"/>
    <p:sldId id="1050" r:id="rId12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25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227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78E"/>
    <a:srgbClr val="004182"/>
    <a:srgbClr val="004993"/>
    <a:srgbClr val="0000CC"/>
    <a:srgbClr val="047CC2"/>
    <a:srgbClr val="0A8CCF"/>
    <a:srgbClr val="0782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Helle Formatvorlage 3 - Akz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4434" autoAdjust="0"/>
  </p:normalViewPr>
  <p:slideViewPr>
    <p:cSldViewPr snapToGrid="0" showGuides="1">
      <p:cViewPr varScale="1">
        <p:scale>
          <a:sx n="114" d="100"/>
          <a:sy n="114" d="100"/>
        </p:scale>
        <p:origin x="1518" y="102"/>
      </p:cViewPr>
      <p:guideLst>
        <p:guide orient="horz" pos="1525"/>
        <p:guide pos="2880"/>
        <p:guide orient="horz" pos="22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viewProps" Target="viewProp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26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slide" Target="slides/slide120.xml"/><Relationship Id="rId12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61" Type="http://schemas.openxmlformats.org/officeDocument/2006/relationships/slide" Target="slides/slide57.xml"/><Relationship Id="rId82" Type="http://schemas.openxmlformats.org/officeDocument/2006/relationships/slide" Target="slides/slide7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74A861-28C6-4F9F-9C42-E2A72F5D552D}" type="doc">
      <dgm:prSet loTypeId="urn:microsoft.com/office/officeart/2005/8/layout/hChevron3" loCatId="process" qsTypeId="urn:microsoft.com/office/officeart/2005/8/quickstyle/simple1" qsCatId="simple" csTypeId="urn:microsoft.com/office/officeart/2005/8/colors/accent5_1" csCatId="accent5" phldr="1"/>
      <dgm:spPr/>
    </dgm:pt>
    <dgm:pt modelId="{7F5F3348-5116-4E03-9987-6330B62918E4}">
      <dgm:prSet phldrT="[Text]" custT="1"/>
      <dgm:spPr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az-Cyrl-AZ" sz="1600" b="1" dirty="0"/>
            <a:t>развитие</a:t>
          </a:r>
          <a:endParaRPr lang="de-DE" sz="1600" b="1" dirty="0"/>
        </a:p>
      </dgm:t>
    </dgm:pt>
    <dgm:pt modelId="{B1EC93E2-ED8A-417E-B755-4D7AC7D1D08C}" type="parTrans" cxnId="{A153C080-2822-44E4-841C-151163740C29}">
      <dgm:prSet/>
      <dgm:spPr/>
      <dgm:t>
        <a:bodyPr/>
        <a:lstStyle/>
        <a:p>
          <a:endParaRPr lang="de-DE"/>
        </a:p>
      </dgm:t>
    </dgm:pt>
    <dgm:pt modelId="{5FC7E318-2987-49A4-8507-8A01A8D8A518}" type="sibTrans" cxnId="{A153C080-2822-44E4-841C-151163740C29}">
      <dgm:prSet/>
      <dgm:spPr/>
      <dgm:t>
        <a:bodyPr/>
        <a:lstStyle/>
        <a:p>
          <a:endParaRPr lang="de-DE"/>
        </a:p>
      </dgm:t>
    </dgm:pt>
    <dgm:pt modelId="{4D3757FE-2194-4AAD-83F1-9223AC53A31D}">
      <dgm:prSet phldrT="[Text]" custT="1"/>
      <dgm:spPr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az-Cyrl-AZ" sz="1600" b="1" dirty="0"/>
            <a:t>производство</a:t>
          </a:r>
          <a:endParaRPr lang="de-DE" sz="1600" b="1" dirty="0"/>
        </a:p>
      </dgm:t>
    </dgm:pt>
    <dgm:pt modelId="{446817DC-5195-446A-A13F-CAB359B63B05}" type="parTrans" cxnId="{7E65A4F3-9C1F-4018-A13D-411322642737}">
      <dgm:prSet/>
      <dgm:spPr/>
      <dgm:t>
        <a:bodyPr/>
        <a:lstStyle/>
        <a:p>
          <a:endParaRPr lang="de-DE"/>
        </a:p>
      </dgm:t>
    </dgm:pt>
    <dgm:pt modelId="{7FD91A8E-FB71-4A75-8BB7-D7A47F20F87C}" type="sibTrans" cxnId="{7E65A4F3-9C1F-4018-A13D-411322642737}">
      <dgm:prSet/>
      <dgm:spPr/>
      <dgm:t>
        <a:bodyPr/>
        <a:lstStyle/>
        <a:p>
          <a:endParaRPr lang="de-DE"/>
        </a:p>
      </dgm:t>
    </dgm:pt>
    <dgm:pt modelId="{AEF24C7C-651D-47AD-8AA8-F51F5095720C}">
      <dgm:prSet custT="1"/>
      <dgm:spPr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az-Cyrl-AZ" sz="1600" b="1" dirty="0"/>
            <a:t>обслуживание</a:t>
          </a:r>
          <a:endParaRPr lang="de-DE" sz="1600" b="1" dirty="0"/>
        </a:p>
      </dgm:t>
    </dgm:pt>
    <dgm:pt modelId="{5A4928FE-7F5D-4B0F-A9C1-B37425E4FF38}" type="parTrans" cxnId="{08524053-1E20-4B2D-9D0D-C6F11F0782A1}">
      <dgm:prSet/>
      <dgm:spPr/>
      <dgm:t>
        <a:bodyPr/>
        <a:lstStyle/>
        <a:p>
          <a:endParaRPr lang="de-DE"/>
        </a:p>
      </dgm:t>
    </dgm:pt>
    <dgm:pt modelId="{D6DF6E1F-7FAA-4D69-A08A-424C261AD5E6}" type="sibTrans" cxnId="{08524053-1E20-4B2D-9D0D-C6F11F0782A1}">
      <dgm:prSet/>
      <dgm:spPr/>
      <dgm:t>
        <a:bodyPr/>
        <a:lstStyle/>
        <a:p>
          <a:endParaRPr lang="de-DE"/>
        </a:p>
      </dgm:t>
    </dgm:pt>
    <dgm:pt modelId="{BF54FEB1-967D-4E2E-990A-476420260CF6}">
      <dgm:prSet custT="1"/>
      <dgm:spPr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az-Cyrl-AZ" sz="1600" b="1" dirty="0"/>
            <a:t>распределение</a:t>
          </a:r>
          <a:endParaRPr lang="de-DE" sz="1600" b="1" dirty="0"/>
        </a:p>
      </dgm:t>
    </dgm:pt>
    <dgm:pt modelId="{7B0A1483-949F-4EB6-AF27-99DC2F6A2132}" type="parTrans" cxnId="{C8491531-4174-4D74-87A5-7E9ABA173D1D}">
      <dgm:prSet/>
      <dgm:spPr/>
      <dgm:t>
        <a:bodyPr/>
        <a:lstStyle/>
        <a:p>
          <a:endParaRPr lang="de-DE"/>
        </a:p>
      </dgm:t>
    </dgm:pt>
    <dgm:pt modelId="{8E5E86E6-E66D-461D-98EA-BB25C69A04FA}" type="sibTrans" cxnId="{C8491531-4174-4D74-87A5-7E9ABA173D1D}">
      <dgm:prSet/>
      <dgm:spPr/>
      <dgm:t>
        <a:bodyPr/>
        <a:lstStyle/>
        <a:p>
          <a:endParaRPr lang="de-DE"/>
        </a:p>
      </dgm:t>
    </dgm:pt>
    <dgm:pt modelId="{F580F83F-1419-4CF8-8639-4A4085309532}" type="pres">
      <dgm:prSet presAssocID="{5274A861-28C6-4F9F-9C42-E2A72F5D552D}" presName="Name0" presStyleCnt="0">
        <dgm:presLayoutVars>
          <dgm:dir/>
          <dgm:resizeHandles val="exact"/>
        </dgm:presLayoutVars>
      </dgm:prSet>
      <dgm:spPr/>
    </dgm:pt>
    <dgm:pt modelId="{F07ED684-3903-42A6-A650-EFD08350EC1B}" type="pres">
      <dgm:prSet presAssocID="{7F5F3348-5116-4E03-9987-6330B62918E4}" presName="parTxOnly" presStyleLbl="node1" presStyleIdx="0" presStyleCnt="4">
        <dgm:presLayoutVars>
          <dgm:bulletEnabled val="1"/>
        </dgm:presLayoutVars>
      </dgm:prSet>
      <dgm:spPr/>
    </dgm:pt>
    <dgm:pt modelId="{3C10E89A-1550-4026-9566-40E4EE79CEAB}" type="pres">
      <dgm:prSet presAssocID="{5FC7E318-2987-49A4-8507-8A01A8D8A518}" presName="parSpace" presStyleCnt="0"/>
      <dgm:spPr/>
    </dgm:pt>
    <dgm:pt modelId="{5A0B4922-A384-4ABB-BDDA-D0805788461A}" type="pres">
      <dgm:prSet presAssocID="{4D3757FE-2194-4AAD-83F1-9223AC53A31D}" presName="parTxOnly" presStyleLbl="node1" presStyleIdx="1" presStyleCnt="4">
        <dgm:presLayoutVars>
          <dgm:bulletEnabled val="1"/>
        </dgm:presLayoutVars>
      </dgm:prSet>
      <dgm:spPr/>
    </dgm:pt>
    <dgm:pt modelId="{399FF28D-76E7-4CBE-86B0-65D83C6987A1}" type="pres">
      <dgm:prSet presAssocID="{7FD91A8E-FB71-4A75-8BB7-D7A47F20F87C}" presName="parSpace" presStyleCnt="0"/>
      <dgm:spPr/>
    </dgm:pt>
    <dgm:pt modelId="{7589D6F3-E8A4-49DF-ACC7-0E2B0270B55E}" type="pres">
      <dgm:prSet presAssocID="{BF54FEB1-967D-4E2E-990A-476420260CF6}" presName="parTxOnly" presStyleLbl="node1" presStyleIdx="2" presStyleCnt="4">
        <dgm:presLayoutVars>
          <dgm:bulletEnabled val="1"/>
        </dgm:presLayoutVars>
      </dgm:prSet>
      <dgm:spPr/>
    </dgm:pt>
    <dgm:pt modelId="{E284A09D-F94F-4D23-A441-83BD264F6901}" type="pres">
      <dgm:prSet presAssocID="{8E5E86E6-E66D-461D-98EA-BB25C69A04FA}" presName="parSpace" presStyleCnt="0"/>
      <dgm:spPr/>
    </dgm:pt>
    <dgm:pt modelId="{6D6E96FB-29DE-4F07-A7DA-A435586E99E0}" type="pres">
      <dgm:prSet presAssocID="{AEF24C7C-651D-47AD-8AA8-F51F5095720C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C8491531-4174-4D74-87A5-7E9ABA173D1D}" srcId="{5274A861-28C6-4F9F-9C42-E2A72F5D552D}" destId="{BF54FEB1-967D-4E2E-990A-476420260CF6}" srcOrd="2" destOrd="0" parTransId="{7B0A1483-949F-4EB6-AF27-99DC2F6A2132}" sibTransId="{8E5E86E6-E66D-461D-98EA-BB25C69A04FA}"/>
    <dgm:cxn modelId="{A3F28D40-1BDC-457F-A804-D487E37C35F6}" type="presOf" srcId="{4D3757FE-2194-4AAD-83F1-9223AC53A31D}" destId="{5A0B4922-A384-4ABB-BDDA-D0805788461A}" srcOrd="0" destOrd="0" presId="urn:microsoft.com/office/officeart/2005/8/layout/hChevron3"/>
    <dgm:cxn modelId="{9584CC5C-F02B-4009-9F82-8D4922D0F77F}" type="presOf" srcId="{5274A861-28C6-4F9F-9C42-E2A72F5D552D}" destId="{F580F83F-1419-4CF8-8639-4A4085309532}" srcOrd="0" destOrd="0" presId="urn:microsoft.com/office/officeart/2005/8/layout/hChevron3"/>
    <dgm:cxn modelId="{08524053-1E20-4B2D-9D0D-C6F11F0782A1}" srcId="{5274A861-28C6-4F9F-9C42-E2A72F5D552D}" destId="{AEF24C7C-651D-47AD-8AA8-F51F5095720C}" srcOrd="3" destOrd="0" parTransId="{5A4928FE-7F5D-4B0F-A9C1-B37425E4FF38}" sibTransId="{D6DF6E1F-7FAA-4D69-A08A-424C261AD5E6}"/>
    <dgm:cxn modelId="{A153C080-2822-44E4-841C-151163740C29}" srcId="{5274A861-28C6-4F9F-9C42-E2A72F5D552D}" destId="{7F5F3348-5116-4E03-9987-6330B62918E4}" srcOrd="0" destOrd="0" parTransId="{B1EC93E2-ED8A-417E-B755-4D7AC7D1D08C}" sibTransId="{5FC7E318-2987-49A4-8507-8A01A8D8A518}"/>
    <dgm:cxn modelId="{2052F886-378D-44A2-8158-986062B23181}" type="presOf" srcId="{BF54FEB1-967D-4E2E-990A-476420260CF6}" destId="{7589D6F3-E8A4-49DF-ACC7-0E2B0270B55E}" srcOrd="0" destOrd="0" presId="urn:microsoft.com/office/officeart/2005/8/layout/hChevron3"/>
    <dgm:cxn modelId="{5DFB2ED1-7ECD-4E6F-9DA6-6A622092A0EC}" type="presOf" srcId="{7F5F3348-5116-4E03-9987-6330B62918E4}" destId="{F07ED684-3903-42A6-A650-EFD08350EC1B}" srcOrd="0" destOrd="0" presId="urn:microsoft.com/office/officeart/2005/8/layout/hChevron3"/>
    <dgm:cxn modelId="{7E65A4F3-9C1F-4018-A13D-411322642737}" srcId="{5274A861-28C6-4F9F-9C42-E2A72F5D552D}" destId="{4D3757FE-2194-4AAD-83F1-9223AC53A31D}" srcOrd="1" destOrd="0" parTransId="{446817DC-5195-446A-A13F-CAB359B63B05}" sibTransId="{7FD91A8E-FB71-4A75-8BB7-D7A47F20F87C}"/>
    <dgm:cxn modelId="{E273C1F7-9686-47FF-BBEC-0BC96F67F72F}" type="presOf" srcId="{AEF24C7C-651D-47AD-8AA8-F51F5095720C}" destId="{6D6E96FB-29DE-4F07-A7DA-A435586E99E0}" srcOrd="0" destOrd="0" presId="urn:microsoft.com/office/officeart/2005/8/layout/hChevron3"/>
    <dgm:cxn modelId="{B51377B9-B8CD-487C-A54B-9B89336DEAD8}" type="presParOf" srcId="{F580F83F-1419-4CF8-8639-4A4085309532}" destId="{F07ED684-3903-42A6-A650-EFD08350EC1B}" srcOrd="0" destOrd="0" presId="urn:microsoft.com/office/officeart/2005/8/layout/hChevron3"/>
    <dgm:cxn modelId="{FB797498-0892-44D0-8679-C30A546182B0}" type="presParOf" srcId="{F580F83F-1419-4CF8-8639-4A4085309532}" destId="{3C10E89A-1550-4026-9566-40E4EE79CEAB}" srcOrd="1" destOrd="0" presId="urn:microsoft.com/office/officeart/2005/8/layout/hChevron3"/>
    <dgm:cxn modelId="{BF61AFA2-FF49-463F-8A41-296C50CC6969}" type="presParOf" srcId="{F580F83F-1419-4CF8-8639-4A4085309532}" destId="{5A0B4922-A384-4ABB-BDDA-D0805788461A}" srcOrd="2" destOrd="0" presId="urn:microsoft.com/office/officeart/2005/8/layout/hChevron3"/>
    <dgm:cxn modelId="{822B3535-46DD-4838-8784-4C0DBD8519E0}" type="presParOf" srcId="{F580F83F-1419-4CF8-8639-4A4085309532}" destId="{399FF28D-76E7-4CBE-86B0-65D83C6987A1}" srcOrd="3" destOrd="0" presId="urn:microsoft.com/office/officeart/2005/8/layout/hChevron3"/>
    <dgm:cxn modelId="{78C2B367-8DF5-4EDF-825A-9404B808A7CB}" type="presParOf" srcId="{F580F83F-1419-4CF8-8639-4A4085309532}" destId="{7589D6F3-E8A4-49DF-ACC7-0E2B0270B55E}" srcOrd="4" destOrd="0" presId="urn:microsoft.com/office/officeart/2005/8/layout/hChevron3"/>
    <dgm:cxn modelId="{EBE303A4-9708-45F9-900D-A71A43EAC132}" type="presParOf" srcId="{F580F83F-1419-4CF8-8639-4A4085309532}" destId="{E284A09D-F94F-4D23-A441-83BD264F6901}" srcOrd="5" destOrd="0" presId="urn:microsoft.com/office/officeart/2005/8/layout/hChevron3"/>
    <dgm:cxn modelId="{59FD6FA2-E042-48B6-8DC7-2AF83C256FD0}" type="presParOf" srcId="{F580F83F-1419-4CF8-8639-4A4085309532}" destId="{6D6E96FB-29DE-4F07-A7DA-A435586E99E0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E0B97E-FF11-40F5-92FD-72AAAAF82AF8}" type="doc">
      <dgm:prSet loTypeId="urn:microsoft.com/office/officeart/2005/8/layout/hChevron3" loCatId="process" qsTypeId="urn:microsoft.com/office/officeart/2005/8/quickstyle/simple1" qsCatId="simple" csTypeId="urn:microsoft.com/office/officeart/2005/8/colors/accent5_1" csCatId="accent5" phldr="1"/>
      <dgm:spPr/>
    </dgm:pt>
    <dgm:pt modelId="{E151A1B6-B9F9-4B97-A80B-0946D39649D7}">
      <dgm:prSet phldrT="[Text]" custT="1"/>
      <dgm:spPr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Высококачественные чистящие химикаты для современной и профессиональной уборки имущества</a:t>
          </a:r>
          <a:endParaRPr lang="de-DE" sz="1600" dirty="0"/>
        </a:p>
      </dgm:t>
    </dgm:pt>
    <dgm:pt modelId="{A2EC4B9A-1542-443E-BE62-15A4F7AA8BF7}" type="parTrans" cxnId="{9188BB7D-3306-406B-8B3A-118F2E950DB4}">
      <dgm:prSet/>
      <dgm:spPr/>
      <dgm:t>
        <a:bodyPr/>
        <a:lstStyle/>
        <a:p>
          <a:endParaRPr lang="de-DE"/>
        </a:p>
      </dgm:t>
    </dgm:pt>
    <dgm:pt modelId="{E7AA1FEB-E235-459C-A2CA-3C348D41FD13}" type="sibTrans" cxnId="{9188BB7D-3306-406B-8B3A-118F2E950DB4}">
      <dgm:prSet/>
      <dgm:spPr/>
      <dgm:t>
        <a:bodyPr/>
        <a:lstStyle/>
        <a:p>
          <a:endParaRPr lang="de-DE"/>
        </a:p>
      </dgm:t>
    </dgm:pt>
    <dgm:pt modelId="{F082855C-B555-4677-BCAB-17EC3E5FC002}" type="pres">
      <dgm:prSet presAssocID="{26E0B97E-FF11-40F5-92FD-72AAAAF82AF8}" presName="Name0" presStyleCnt="0">
        <dgm:presLayoutVars>
          <dgm:dir/>
          <dgm:resizeHandles val="exact"/>
        </dgm:presLayoutVars>
      </dgm:prSet>
      <dgm:spPr/>
    </dgm:pt>
    <dgm:pt modelId="{754B81A6-0FAA-4942-948C-096B10E2E285}" type="pres">
      <dgm:prSet presAssocID="{E151A1B6-B9F9-4B97-A80B-0946D39649D7}" presName="parTxOnly" presStyleLbl="node1" presStyleIdx="0" presStyleCnt="1">
        <dgm:presLayoutVars>
          <dgm:bulletEnabled val="1"/>
        </dgm:presLayoutVars>
      </dgm:prSet>
      <dgm:spPr/>
    </dgm:pt>
  </dgm:ptLst>
  <dgm:cxnLst>
    <dgm:cxn modelId="{9188BB7D-3306-406B-8B3A-118F2E950DB4}" srcId="{26E0B97E-FF11-40F5-92FD-72AAAAF82AF8}" destId="{E151A1B6-B9F9-4B97-A80B-0946D39649D7}" srcOrd="0" destOrd="0" parTransId="{A2EC4B9A-1542-443E-BE62-15A4F7AA8BF7}" sibTransId="{E7AA1FEB-E235-459C-A2CA-3C348D41FD13}"/>
    <dgm:cxn modelId="{18770681-A01C-4092-8282-29044AC6D2F9}" type="presOf" srcId="{26E0B97E-FF11-40F5-92FD-72AAAAF82AF8}" destId="{F082855C-B555-4677-BCAB-17EC3E5FC002}" srcOrd="0" destOrd="0" presId="urn:microsoft.com/office/officeart/2005/8/layout/hChevron3"/>
    <dgm:cxn modelId="{95E8F8B6-0122-4DEC-81A4-64BF00B97986}" type="presOf" srcId="{E151A1B6-B9F9-4B97-A80B-0946D39649D7}" destId="{754B81A6-0FAA-4942-948C-096B10E2E285}" srcOrd="0" destOrd="0" presId="urn:microsoft.com/office/officeart/2005/8/layout/hChevron3"/>
    <dgm:cxn modelId="{DCC62F18-D704-429F-A405-DCB0DF8ADF63}" type="presParOf" srcId="{F082855C-B555-4677-BCAB-17EC3E5FC002}" destId="{754B81A6-0FAA-4942-948C-096B10E2E285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DA437C-11B6-4127-96EB-A105FA23132C}" type="doc">
      <dgm:prSet loTypeId="urn:microsoft.com/office/officeart/2005/8/layout/hierarchy6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6039B1BD-CAE0-45F9-886A-9ECD1C393384}">
      <dgm:prSet phldrT="[Text]" custT="1"/>
      <dgm:spPr>
        <a:solidFill>
          <a:srgbClr val="FFF7F3"/>
        </a:solidFill>
      </dgm:spPr>
      <dgm:t>
        <a:bodyPr/>
        <a:lstStyle/>
        <a:p>
          <a:r>
            <a:rPr lang="az-Cyrl-AZ" sz="2000" b="1" dirty="0"/>
            <a:t>Кислоты</a:t>
          </a:r>
          <a:endParaRPr lang="de-DE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5336A7-A3A3-434D-928A-809924B11FC3}" type="parTrans" cxnId="{E1E89619-79C3-45EA-8FB8-186B17C4C000}">
      <dgm:prSet/>
      <dgm:spPr/>
      <dgm:t>
        <a:bodyPr/>
        <a:lstStyle/>
        <a:p>
          <a:endParaRPr lang="de-DE" sz="1800"/>
        </a:p>
      </dgm:t>
    </dgm:pt>
    <dgm:pt modelId="{23C5FAD0-8300-4F7A-96E4-34B25E396AA5}" type="sibTrans" cxnId="{E1E89619-79C3-45EA-8FB8-186B17C4C000}">
      <dgm:prSet/>
      <dgm:spPr/>
      <dgm:t>
        <a:bodyPr/>
        <a:lstStyle/>
        <a:p>
          <a:endParaRPr lang="de-DE" sz="1800"/>
        </a:p>
      </dgm:t>
    </dgm:pt>
    <dgm:pt modelId="{BDB2B347-C6B1-49F5-90DA-F7C0BC135745}">
      <dgm:prSet phldrT="[Text]" custT="1"/>
      <dgm:spPr>
        <a:solidFill>
          <a:srgbClr val="FFF7F3"/>
        </a:solidFill>
      </dgm:spPr>
      <dgm:t>
        <a:bodyPr/>
        <a:lstStyle/>
        <a:p>
          <a:r>
            <a:rPr lang="az-Cyrl-AZ" sz="1800" dirty="0"/>
            <a:t>Санитарная ежедневная уборка</a:t>
          </a:r>
          <a:endParaRPr lang="de-DE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D3372F-DE5F-483B-8981-EE833726A373}" type="parTrans" cxnId="{6CC5A2FC-C02A-4D2E-AEA5-264D4242F4CE}">
      <dgm:prSet/>
      <dgm:spPr/>
      <dgm:t>
        <a:bodyPr/>
        <a:lstStyle/>
        <a:p>
          <a:endParaRPr lang="de-DE" sz="1800"/>
        </a:p>
      </dgm:t>
    </dgm:pt>
    <dgm:pt modelId="{3B951D5B-290B-47CE-9FD1-25A7CE50E020}" type="sibTrans" cxnId="{6CC5A2FC-C02A-4D2E-AEA5-264D4242F4CE}">
      <dgm:prSet/>
      <dgm:spPr/>
      <dgm:t>
        <a:bodyPr/>
        <a:lstStyle/>
        <a:p>
          <a:endParaRPr lang="de-DE" sz="1800"/>
        </a:p>
      </dgm:t>
    </dgm:pt>
    <dgm:pt modelId="{B47C3071-5FD7-4FC4-B0EE-ABED61C75566}">
      <dgm:prSet phldrT="[Text]" custT="1"/>
      <dgm:spPr>
        <a:solidFill>
          <a:srgbClr val="FFF7F3"/>
        </a:solidFill>
      </dgm:spPr>
      <dgm:t>
        <a:bodyPr/>
        <a:lstStyle/>
        <a:p>
          <a:r>
            <a:rPr lang="ru-RU" sz="1800" dirty="0"/>
            <a:t>Лимонная кислота</a:t>
          </a:r>
          <a:endParaRPr lang="de-DE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29063D-88C8-4C39-8CEC-65215ED9C15E}" type="parTrans" cxnId="{693631F5-0CA5-486B-9314-0AD840D26D1C}">
      <dgm:prSet/>
      <dgm:spPr/>
      <dgm:t>
        <a:bodyPr/>
        <a:lstStyle/>
        <a:p>
          <a:endParaRPr lang="de-DE" sz="1800"/>
        </a:p>
      </dgm:t>
    </dgm:pt>
    <dgm:pt modelId="{FCD7DA08-1831-4149-879F-BF15B9C69DDF}" type="sibTrans" cxnId="{693631F5-0CA5-486B-9314-0AD840D26D1C}">
      <dgm:prSet/>
      <dgm:spPr/>
      <dgm:t>
        <a:bodyPr/>
        <a:lstStyle/>
        <a:p>
          <a:endParaRPr lang="de-DE" sz="1800"/>
        </a:p>
      </dgm:t>
    </dgm:pt>
    <dgm:pt modelId="{8FACD730-6F9F-4C6D-B7F0-F6E05E3DCFE7}">
      <dgm:prSet phldrT="[Text]" custT="1"/>
      <dgm:spPr>
        <a:solidFill>
          <a:srgbClr val="FFF7F3"/>
        </a:solidFill>
      </dgm:spPr>
      <dgm:t>
        <a:bodyPr/>
        <a:lstStyle/>
        <a:p>
          <a:r>
            <a:rPr lang="ru-RU" sz="1800" dirty="0"/>
            <a:t>Амидосульфоновая кислота</a:t>
          </a:r>
          <a:endParaRPr lang="de-DE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5D283A-860E-4009-86A7-BDAF4163318E}" type="parTrans" cxnId="{B4D58B16-5151-4B00-86C2-EEDE997A9759}">
      <dgm:prSet/>
      <dgm:spPr/>
      <dgm:t>
        <a:bodyPr/>
        <a:lstStyle/>
        <a:p>
          <a:endParaRPr lang="de-DE" sz="1800"/>
        </a:p>
      </dgm:t>
    </dgm:pt>
    <dgm:pt modelId="{20AA5C6A-DDCF-4E16-B519-573AEFFEC1AF}" type="sibTrans" cxnId="{B4D58B16-5151-4B00-86C2-EEDE997A9759}">
      <dgm:prSet/>
      <dgm:spPr/>
      <dgm:t>
        <a:bodyPr/>
        <a:lstStyle/>
        <a:p>
          <a:endParaRPr lang="de-DE" sz="1800"/>
        </a:p>
      </dgm:t>
    </dgm:pt>
    <dgm:pt modelId="{7B3B38F3-A711-4B14-AA43-97E32663F0D7}">
      <dgm:prSet phldrT="[Text]" custT="1"/>
      <dgm:spPr>
        <a:solidFill>
          <a:srgbClr val="FFF7F3"/>
        </a:solidFill>
      </dgm:spPr>
      <dgm:t>
        <a:bodyPr/>
        <a:lstStyle/>
        <a:p>
          <a:r>
            <a:rPr lang="ru-RU" sz="1800" dirty="0"/>
            <a:t>Санитарная основная очистка</a:t>
          </a:r>
          <a:endParaRPr lang="de-DE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BD1C2A-578F-461C-A870-5ABAD84646D8}" type="parTrans" cxnId="{0F47707A-7C30-4A02-BB85-A8725770A691}">
      <dgm:prSet/>
      <dgm:spPr/>
      <dgm:t>
        <a:bodyPr/>
        <a:lstStyle/>
        <a:p>
          <a:endParaRPr lang="de-DE" sz="1800"/>
        </a:p>
      </dgm:t>
    </dgm:pt>
    <dgm:pt modelId="{A9346F87-A9ED-42C5-BBDD-1A2006555E2D}" type="sibTrans" cxnId="{0F47707A-7C30-4A02-BB85-A8725770A691}">
      <dgm:prSet/>
      <dgm:spPr/>
      <dgm:t>
        <a:bodyPr/>
        <a:lstStyle/>
        <a:p>
          <a:endParaRPr lang="de-DE" sz="1800"/>
        </a:p>
      </dgm:t>
    </dgm:pt>
    <dgm:pt modelId="{976C7662-FC20-4A59-B116-DB6379F904C1}">
      <dgm:prSet phldrT="[Text]" custT="1"/>
      <dgm:spPr>
        <a:solidFill>
          <a:srgbClr val="FFF7F3"/>
        </a:solidFill>
      </dgm:spPr>
      <dgm:t>
        <a:bodyPr/>
        <a:lstStyle/>
        <a:p>
          <a:r>
            <a:rPr lang="ru-RU" sz="1800" dirty="0"/>
            <a:t>Фосфорная кислота</a:t>
          </a:r>
          <a:endParaRPr lang="de-DE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BAD0F5-F47B-4EAE-9AEA-F07F2400F336}" type="parTrans" cxnId="{4BF2FA4E-AF67-4AE3-BCA9-B5BA145CF143}">
      <dgm:prSet/>
      <dgm:spPr/>
      <dgm:t>
        <a:bodyPr/>
        <a:lstStyle/>
        <a:p>
          <a:endParaRPr lang="de-DE" sz="1800"/>
        </a:p>
      </dgm:t>
    </dgm:pt>
    <dgm:pt modelId="{B240C715-FBC0-4D81-9359-6D49EF572C8E}" type="sibTrans" cxnId="{4BF2FA4E-AF67-4AE3-BCA9-B5BA145CF143}">
      <dgm:prSet/>
      <dgm:spPr/>
      <dgm:t>
        <a:bodyPr/>
        <a:lstStyle/>
        <a:p>
          <a:endParaRPr lang="de-DE" sz="1800"/>
        </a:p>
      </dgm:t>
    </dgm:pt>
    <dgm:pt modelId="{50958BC7-AFD3-40F5-8AC3-B2D510649676}">
      <dgm:prSet phldrT="[Text]" custT="1"/>
      <dgm:spPr>
        <a:solidFill>
          <a:srgbClr val="FFF7F3"/>
        </a:solidFill>
      </dgm:spPr>
      <dgm:t>
        <a:bodyPr/>
        <a:lstStyle/>
        <a:p>
          <a:r>
            <a:rPr lang="ru-RU" sz="1800" dirty="0"/>
            <a:t>Соляная кислота</a:t>
          </a:r>
          <a:endParaRPr lang="de-DE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0C7E1F-98FE-48D3-8660-5C264C87AE74}" type="parTrans" cxnId="{0D6824A6-F655-4FB8-90AF-858697AE1B1D}">
      <dgm:prSet/>
      <dgm:spPr/>
      <dgm:t>
        <a:bodyPr/>
        <a:lstStyle/>
        <a:p>
          <a:endParaRPr lang="de-DE" sz="1800"/>
        </a:p>
      </dgm:t>
    </dgm:pt>
    <dgm:pt modelId="{416689D9-3F24-4566-9F87-BD80F1A77EE8}" type="sibTrans" cxnId="{0D6824A6-F655-4FB8-90AF-858697AE1B1D}">
      <dgm:prSet/>
      <dgm:spPr/>
      <dgm:t>
        <a:bodyPr/>
        <a:lstStyle/>
        <a:p>
          <a:endParaRPr lang="de-DE" sz="1800"/>
        </a:p>
      </dgm:t>
    </dgm:pt>
    <dgm:pt modelId="{0FBDBC06-CF75-4552-80EF-540F7BB04177}" type="pres">
      <dgm:prSet presAssocID="{61DA437C-11B6-4127-96EB-A105FA23132C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E036829-18C9-49D4-8AB5-BDDCF27CEAEE}" type="pres">
      <dgm:prSet presAssocID="{61DA437C-11B6-4127-96EB-A105FA23132C}" presName="hierFlow" presStyleCnt="0"/>
      <dgm:spPr/>
    </dgm:pt>
    <dgm:pt modelId="{D06532C6-C879-4148-B53E-539C7D379D39}" type="pres">
      <dgm:prSet presAssocID="{61DA437C-11B6-4127-96EB-A105FA23132C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92A3FBA3-B14F-4148-857E-A835CE3E4E0E}" type="pres">
      <dgm:prSet presAssocID="{6039B1BD-CAE0-45F9-886A-9ECD1C393384}" presName="Name14" presStyleCnt="0"/>
      <dgm:spPr/>
    </dgm:pt>
    <dgm:pt modelId="{0259CDCC-BB4F-4539-A724-ABE0DDF162BA}" type="pres">
      <dgm:prSet presAssocID="{6039B1BD-CAE0-45F9-886A-9ECD1C393384}" presName="level1Shape" presStyleLbl="node0" presStyleIdx="0" presStyleCnt="1" custScaleX="168262" custScaleY="71473" custLinFactNeighborX="1741">
        <dgm:presLayoutVars>
          <dgm:chPref val="3"/>
        </dgm:presLayoutVars>
      </dgm:prSet>
      <dgm:spPr/>
    </dgm:pt>
    <dgm:pt modelId="{7E3EE1F9-9CF1-4688-A5F7-942069C25AC1}" type="pres">
      <dgm:prSet presAssocID="{6039B1BD-CAE0-45F9-886A-9ECD1C393384}" presName="hierChild2" presStyleCnt="0"/>
      <dgm:spPr/>
    </dgm:pt>
    <dgm:pt modelId="{BF4EDD70-0A18-40F9-B5EF-023E01AFA27B}" type="pres">
      <dgm:prSet presAssocID="{B2D3372F-DE5F-483B-8981-EE833726A373}" presName="Name19" presStyleLbl="parChTrans1D2" presStyleIdx="0" presStyleCnt="2"/>
      <dgm:spPr/>
    </dgm:pt>
    <dgm:pt modelId="{B497B1BB-4B0C-4E59-A02C-BCDA11532A35}" type="pres">
      <dgm:prSet presAssocID="{BDB2B347-C6B1-49F5-90DA-F7C0BC135745}" presName="Name21" presStyleCnt="0"/>
      <dgm:spPr/>
    </dgm:pt>
    <dgm:pt modelId="{D1DF5CBD-E41B-4A49-A9B1-E5C0FDBA0576}" type="pres">
      <dgm:prSet presAssocID="{BDB2B347-C6B1-49F5-90DA-F7C0BC135745}" presName="level2Shape" presStyleLbl="node2" presStyleIdx="0" presStyleCnt="2" custScaleX="305348" custLinFactNeighborX="-7140" custLinFactNeighborY="-3370"/>
      <dgm:spPr/>
    </dgm:pt>
    <dgm:pt modelId="{CF617626-93A6-47D9-BC24-41A437393802}" type="pres">
      <dgm:prSet presAssocID="{BDB2B347-C6B1-49F5-90DA-F7C0BC135745}" presName="hierChild3" presStyleCnt="0"/>
      <dgm:spPr/>
    </dgm:pt>
    <dgm:pt modelId="{77C219D6-ED45-446B-8A44-7824FC619B9A}" type="pres">
      <dgm:prSet presAssocID="{8B29063D-88C8-4C39-8CEC-65215ED9C15E}" presName="Name19" presStyleLbl="parChTrans1D3" presStyleIdx="0" presStyleCnt="4"/>
      <dgm:spPr/>
    </dgm:pt>
    <dgm:pt modelId="{4F2DB7D2-7833-4F9F-8FFA-65811E453743}" type="pres">
      <dgm:prSet presAssocID="{B47C3071-5FD7-4FC4-B0EE-ABED61C75566}" presName="Name21" presStyleCnt="0"/>
      <dgm:spPr/>
    </dgm:pt>
    <dgm:pt modelId="{910C9097-5370-4544-92C4-BCBFA832803D}" type="pres">
      <dgm:prSet presAssocID="{B47C3071-5FD7-4FC4-B0EE-ABED61C75566}" presName="level2Shape" presStyleLbl="node3" presStyleIdx="0" presStyleCnt="4" custScaleX="188473"/>
      <dgm:spPr/>
    </dgm:pt>
    <dgm:pt modelId="{DF7B16CF-4DF2-431C-AC61-45432499E46F}" type="pres">
      <dgm:prSet presAssocID="{B47C3071-5FD7-4FC4-B0EE-ABED61C75566}" presName="hierChild3" presStyleCnt="0"/>
      <dgm:spPr/>
    </dgm:pt>
    <dgm:pt modelId="{244D6EE9-28E1-4FAE-BC5E-9556E4779CEF}" type="pres">
      <dgm:prSet presAssocID="{6C5D283A-860E-4009-86A7-BDAF4163318E}" presName="Name19" presStyleLbl="parChTrans1D3" presStyleIdx="1" presStyleCnt="4"/>
      <dgm:spPr/>
    </dgm:pt>
    <dgm:pt modelId="{A89E8E45-A74B-4FD6-A3AA-70EFE4C4C605}" type="pres">
      <dgm:prSet presAssocID="{8FACD730-6F9F-4C6D-B7F0-F6E05E3DCFE7}" presName="Name21" presStyleCnt="0"/>
      <dgm:spPr/>
    </dgm:pt>
    <dgm:pt modelId="{01E72E20-76D8-421A-927C-4EF65657C88C}" type="pres">
      <dgm:prSet presAssocID="{8FACD730-6F9F-4C6D-B7F0-F6E05E3DCFE7}" presName="level2Shape" presStyleLbl="node3" presStyleIdx="1" presStyleCnt="4" custScaleX="243084"/>
      <dgm:spPr/>
    </dgm:pt>
    <dgm:pt modelId="{221EE678-AD62-4578-89A6-4C6FD1FF4C7C}" type="pres">
      <dgm:prSet presAssocID="{8FACD730-6F9F-4C6D-B7F0-F6E05E3DCFE7}" presName="hierChild3" presStyleCnt="0"/>
      <dgm:spPr/>
    </dgm:pt>
    <dgm:pt modelId="{1B164551-5C2D-4996-951A-67D43206584E}" type="pres">
      <dgm:prSet presAssocID="{04BD1C2A-578F-461C-A870-5ABAD84646D8}" presName="Name19" presStyleLbl="parChTrans1D2" presStyleIdx="1" presStyleCnt="2"/>
      <dgm:spPr/>
    </dgm:pt>
    <dgm:pt modelId="{12E68CA6-7364-41F5-8962-A0C98D001CB2}" type="pres">
      <dgm:prSet presAssocID="{7B3B38F3-A711-4B14-AA43-97E32663F0D7}" presName="Name21" presStyleCnt="0"/>
      <dgm:spPr/>
    </dgm:pt>
    <dgm:pt modelId="{D7409155-182F-4104-851C-8AD3C9511E12}" type="pres">
      <dgm:prSet presAssocID="{7B3B38F3-A711-4B14-AA43-97E32663F0D7}" presName="level2Shape" presStyleLbl="node2" presStyleIdx="1" presStyleCnt="2" custScaleX="307205"/>
      <dgm:spPr/>
    </dgm:pt>
    <dgm:pt modelId="{1B00B028-0C72-4BED-B1F8-47EC259701A7}" type="pres">
      <dgm:prSet presAssocID="{7B3B38F3-A711-4B14-AA43-97E32663F0D7}" presName="hierChild3" presStyleCnt="0"/>
      <dgm:spPr/>
    </dgm:pt>
    <dgm:pt modelId="{0FAD362A-127E-47A9-B41C-900B4BE4A63E}" type="pres">
      <dgm:prSet presAssocID="{01BAD0F5-F47B-4EAE-9AEA-F07F2400F336}" presName="Name19" presStyleLbl="parChTrans1D3" presStyleIdx="2" presStyleCnt="4"/>
      <dgm:spPr/>
    </dgm:pt>
    <dgm:pt modelId="{FF70E3DB-1B85-4FB5-A347-8550D5896A1B}" type="pres">
      <dgm:prSet presAssocID="{976C7662-FC20-4A59-B116-DB6379F904C1}" presName="Name21" presStyleCnt="0"/>
      <dgm:spPr/>
    </dgm:pt>
    <dgm:pt modelId="{DF8CE098-F53F-4ED5-A84C-483164D4980F}" type="pres">
      <dgm:prSet presAssocID="{976C7662-FC20-4A59-B116-DB6379F904C1}" presName="level2Shape" presStyleLbl="node3" presStyleIdx="2" presStyleCnt="4" custScaleX="211697"/>
      <dgm:spPr/>
    </dgm:pt>
    <dgm:pt modelId="{6E142121-17F0-4EA8-94F8-9F743179BBDC}" type="pres">
      <dgm:prSet presAssocID="{976C7662-FC20-4A59-B116-DB6379F904C1}" presName="hierChild3" presStyleCnt="0"/>
      <dgm:spPr/>
    </dgm:pt>
    <dgm:pt modelId="{23519DAE-BDAD-4936-9373-9F0499F9F7B2}" type="pres">
      <dgm:prSet presAssocID="{AF0C7E1F-98FE-48D3-8660-5C264C87AE74}" presName="Name19" presStyleLbl="parChTrans1D3" presStyleIdx="3" presStyleCnt="4"/>
      <dgm:spPr/>
    </dgm:pt>
    <dgm:pt modelId="{EB33EB17-391A-4448-A458-5C186823FDB9}" type="pres">
      <dgm:prSet presAssocID="{50958BC7-AFD3-40F5-8AC3-B2D510649676}" presName="Name21" presStyleCnt="0"/>
      <dgm:spPr/>
    </dgm:pt>
    <dgm:pt modelId="{E52BBA4B-43EA-4946-B863-C7D86A2D4220}" type="pres">
      <dgm:prSet presAssocID="{50958BC7-AFD3-40F5-8AC3-B2D510649676}" presName="level2Shape" presStyleLbl="node3" presStyleIdx="3" presStyleCnt="4" custScaleX="221931"/>
      <dgm:spPr/>
    </dgm:pt>
    <dgm:pt modelId="{AB3C15E9-A33A-40C0-82D4-D2202F0FF8EB}" type="pres">
      <dgm:prSet presAssocID="{50958BC7-AFD3-40F5-8AC3-B2D510649676}" presName="hierChild3" presStyleCnt="0"/>
      <dgm:spPr/>
    </dgm:pt>
    <dgm:pt modelId="{6EB1C9F2-0A69-42C9-AF55-6BBB4D0EEDFA}" type="pres">
      <dgm:prSet presAssocID="{61DA437C-11B6-4127-96EB-A105FA23132C}" presName="bgShapesFlow" presStyleCnt="0"/>
      <dgm:spPr/>
    </dgm:pt>
  </dgm:ptLst>
  <dgm:cxnLst>
    <dgm:cxn modelId="{2EECFF06-FB15-424B-B070-E9CC144A9B67}" type="presOf" srcId="{AF0C7E1F-98FE-48D3-8660-5C264C87AE74}" destId="{23519DAE-BDAD-4936-9373-9F0499F9F7B2}" srcOrd="0" destOrd="0" presId="urn:microsoft.com/office/officeart/2005/8/layout/hierarchy6"/>
    <dgm:cxn modelId="{B4D58B16-5151-4B00-86C2-EEDE997A9759}" srcId="{BDB2B347-C6B1-49F5-90DA-F7C0BC135745}" destId="{8FACD730-6F9F-4C6D-B7F0-F6E05E3DCFE7}" srcOrd="1" destOrd="0" parTransId="{6C5D283A-860E-4009-86A7-BDAF4163318E}" sibTransId="{20AA5C6A-DDCF-4E16-B519-573AEFFEC1AF}"/>
    <dgm:cxn modelId="{E5ADB518-87A4-41FF-8A21-24227E79DAF5}" type="presOf" srcId="{61DA437C-11B6-4127-96EB-A105FA23132C}" destId="{0FBDBC06-CF75-4552-80EF-540F7BB04177}" srcOrd="0" destOrd="0" presId="urn:microsoft.com/office/officeart/2005/8/layout/hierarchy6"/>
    <dgm:cxn modelId="{E1E89619-79C3-45EA-8FB8-186B17C4C000}" srcId="{61DA437C-11B6-4127-96EB-A105FA23132C}" destId="{6039B1BD-CAE0-45F9-886A-9ECD1C393384}" srcOrd="0" destOrd="0" parTransId="{E95336A7-A3A3-434D-928A-809924B11FC3}" sibTransId="{23C5FAD0-8300-4F7A-96E4-34B25E396AA5}"/>
    <dgm:cxn modelId="{7289E631-20CE-44D9-BA17-A1360AB1E41D}" type="presOf" srcId="{8B29063D-88C8-4C39-8CEC-65215ED9C15E}" destId="{77C219D6-ED45-446B-8A44-7824FC619B9A}" srcOrd="0" destOrd="0" presId="urn:microsoft.com/office/officeart/2005/8/layout/hierarchy6"/>
    <dgm:cxn modelId="{89FD2446-BD52-45AF-AC52-1EAB6244DC0A}" type="presOf" srcId="{BDB2B347-C6B1-49F5-90DA-F7C0BC135745}" destId="{D1DF5CBD-E41B-4A49-A9B1-E5C0FDBA0576}" srcOrd="0" destOrd="0" presId="urn:microsoft.com/office/officeart/2005/8/layout/hierarchy6"/>
    <dgm:cxn modelId="{8B57756A-8D38-4C17-93ED-BA6D69C21031}" type="presOf" srcId="{7B3B38F3-A711-4B14-AA43-97E32663F0D7}" destId="{D7409155-182F-4104-851C-8AD3C9511E12}" srcOrd="0" destOrd="0" presId="urn:microsoft.com/office/officeart/2005/8/layout/hierarchy6"/>
    <dgm:cxn modelId="{4C6C854C-0D71-4830-B97C-46D77159D106}" type="presOf" srcId="{50958BC7-AFD3-40F5-8AC3-B2D510649676}" destId="{E52BBA4B-43EA-4946-B863-C7D86A2D4220}" srcOrd="0" destOrd="0" presId="urn:microsoft.com/office/officeart/2005/8/layout/hierarchy6"/>
    <dgm:cxn modelId="{4BF2FA4E-AF67-4AE3-BCA9-B5BA145CF143}" srcId="{7B3B38F3-A711-4B14-AA43-97E32663F0D7}" destId="{976C7662-FC20-4A59-B116-DB6379F904C1}" srcOrd="0" destOrd="0" parTransId="{01BAD0F5-F47B-4EAE-9AEA-F07F2400F336}" sibTransId="{B240C715-FBC0-4D81-9359-6D49EF572C8E}"/>
    <dgm:cxn modelId="{BF34F471-0992-45C3-9330-5E7D318472D0}" type="presOf" srcId="{B47C3071-5FD7-4FC4-B0EE-ABED61C75566}" destId="{910C9097-5370-4544-92C4-BCBFA832803D}" srcOrd="0" destOrd="0" presId="urn:microsoft.com/office/officeart/2005/8/layout/hierarchy6"/>
    <dgm:cxn modelId="{0F47707A-7C30-4A02-BB85-A8725770A691}" srcId="{6039B1BD-CAE0-45F9-886A-9ECD1C393384}" destId="{7B3B38F3-A711-4B14-AA43-97E32663F0D7}" srcOrd="1" destOrd="0" parTransId="{04BD1C2A-578F-461C-A870-5ABAD84646D8}" sibTransId="{A9346F87-A9ED-42C5-BBDD-1A2006555E2D}"/>
    <dgm:cxn modelId="{6B53CC82-D0F5-42BC-A23F-0D3A8F0C751F}" type="presOf" srcId="{6C5D283A-860E-4009-86A7-BDAF4163318E}" destId="{244D6EE9-28E1-4FAE-BC5E-9556E4779CEF}" srcOrd="0" destOrd="0" presId="urn:microsoft.com/office/officeart/2005/8/layout/hierarchy6"/>
    <dgm:cxn modelId="{4C9ACF86-E921-490D-92DB-3DCA2F4592BA}" type="presOf" srcId="{B2D3372F-DE5F-483B-8981-EE833726A373}" destId="{BF4EDD70-0A18-40F9-B5EF-023E01AFA27B}" srcOrd="0" destOrd="0" presId="urn:microsoft.com/office/officeart/2005/8/layout/hierarchy6"/>
    <dgm:cxn modelId="{0D6824A6-F655-4FB8-90AF-858697AE1B1D}" srcId="{7B3B38F3-A711-4B14-AA43-97E32663F0D7}" destId="{50958BC7-AFD3-40F5-8AC3-B2D510649676}" srcOrd="1" destOrd="0" parTransId="{AF0C7E1F-98FE-48D3-8660-5C264C87AE74}" sibTransId="{416689D9-3F24-4566-9F87-BD80F1A77EE8}"/>
    <dgm:cxn modelId="{DF987EA7-8CCC-4626-9662-208417010A88}" type="presOf" srcId="{6039B1BD-CAE0-45F9-886A-9ECD1C393384}" destId="{0259CDCC-BB4F-4539-A724-ABE0DDF162BA}" srcOrd="0" destOrd="0" presId="urn:microsoft.com/office/officeart/2005/8/layout/hierarchy6"/>
    <dgm:cxn modelId="{65A943B9-E91B-4B44-9766-814593C21596}" type="presOf" srcId="{976C7662-FC20-4A59-B116-DB6379F904C1}" destId="{DF8CE098-F53F-4ED5-A84C-483164D4980F}" srcOrd="0" destOrd="0" presId="urn:microsoft.com/office/officeart/2005/8/layout/hierarchy6"/>
    <dgm:cxn modelId="{4CF112D8-10F1-4E0D-95F3-CEA1A4C1C6DB}" type="presOf" srcId="{04BD1C2A-578F-461C-A870-5ABAD84646D8}" destId="{1B164551-5C2D-4996-951A-67D43206584E}" srcOrd="0" destOrd="0" presId="urn:microsoft.com/office/officeart/2005/8/layout/hierarchy6"/>
    <dgm:cxn modelId="{A22A50DB-2D9B-4CC3-A2C2-DCCDE52DD1B8}" type="presOf" srcId="{01BAD0F5-F47B-4EAE-9AEA-F07F2400F336}" destId="{0FAD362A-127E-47A9-B41C-900B4BE4A63E}" srcOrd="0" destOrd="0" presId="urn:microsoft.com/office/officeart/2005/8/layout/hierarchy6"/>
    <dgm:cxn modelId="{0C675AE8-8E1E-4D92-9789-D45624BD9097}" type="presOf" srcId="{8FACD730-6F9F-4C6D-B7F0-F6E05E3DCFE7}" destId="{01E72E20-76D8-421A-927C-4EF65657C88C}" srcOrd="0" destOrd="0" presId="urn:microsoft.com/office/officeart/2005/8/layout/hierarchy6"/>
    <dgm:cxn modelId="{693631F5-0CA5-486B-9314-0AD840D26D1C}" srcId="{BDB2B347-C6B1-49F5-90DA-F7C0BC135745}" destId="{B47C3071-5FD7-4FC4-B0EE-ABED61C75566}" srcOrd="0" destOrd="0" parTransId="{8B29063D-88C8-4C39-8CEC-65215ED9C15E}" sibTransId="{FCD7DA08-1831-4149-879F-BF15B9C69DDF}"/>
    <dgm:cxn modelId="{6CC5A2FC-C02A-4D2E-AEA5-264D4242F4CE}" srcId="{6039B1BD-CAE0-45F9-886A-9ECD1C393384}" destId="{BDB2B347-C6B1-49F5-90DA-F7C0BC135745}" srcOrd="0" destOrd="0" parTransId="{B2D3372F-DE5F-483B-8981-EE833726A373}" sibTransId="{3B951D5B-290B-47CE-9FD1-25A7CE50E020}"/>
    <dgm:cxn modelId="{2E2EC2D5-C25A-4410-A983-ABCD7DDFE20A}" type="presParOf" srcId="{0FBDBC06-CF75-4552-80EF-540F7BB04177}" destId="{FE036829-18C9-49D4-8AB5-BDDCF27CEAEE}" srcOrd="0" destOrd="0" presId="urn:microsoft.com/office/officeart/2005/8/layout/hierarchy6"/>
    <dgm:cxn modelId="{2C88B59F-2A8D-421F-8F87-E43C67D791DB}" type="presParOf" srcId="{FE036829-18C9-49D4-8AB5-BDDCF27CEAEE}" destId="{D06532C6-C879-4148-B53E-539C7D379D39}" srcOrd="0" destOrd="0" presId="urn:microsoft.com/office/officeart/2005/8/layout/hierarchy6"/>
    <dgm:cxn modelId="{9526ACD7-D0D4-40B5-89C5-1B2CE280DB22}" type="presParOf" srcId="{D06532C6-C879-4148-B53E-539C7D379D39}" destId="{92A3FBA3-B14F-4148-857E-A835CE3E4E0E}" srcOrd="0" destOrd="0" presId="urn:microsoft.com/office/officeart/2005/8/layout/hierarchy6"/>
    <dgm:cxn modelId="{8558DE4D-7E01-46B5-AD81-AF9CD056CA99}" type="presParOf" srcId="{92A3FBA3-B14F-4148-857E-A835CE3E4E0E}" destId="{0259CDCC-BB4F-4539-A724-ABE0DDF162BA}" srcOrd="0" destOrd="0" presId="urn:microsoft.com/office/officeart/2005/8/layout/hierarchy6"/>
    <dgm:cxn modelId="{33949AA5-8725-4C3A-A4E9-E192988DA097}" type="presParOf" srcId="{92A3FBA3-B14F-4148-857E-A835CE3E4E0E}" destId="{7E3EE1F9-9CF1-4688-A5F7-942069C25AC1}" srcOrd="1" destOrd="0" presId="urn:microsoft.com/office/officeart/2005/8/layout/hierarchy6"/>
    <dgm:cxn modelId="{07F294CF-DA3B-4B63-B3BF-72376A9B6313}" type="presParOf" srcId="{7E3EE1F9-9CF1-4688-A5F7-942069C25AC1}" destId="{BF4EDD70-0A18-40F9-B5EF-023E01AFA27B}" srcOrd="0" destOrd="0" presId="urn:microsoft.com/office/officeart/2005/8/layout/hierarchy6"/>
    <dgm:cxn modelId="{7A668B5B-78C2-4E0A-95B4-8D9FDB8374C7}" type="presParOf" srcId="{7E3EE1F9-9CF1-4688-A5F7-942069C25AC1}" destId="{B497B1BB-4B0C-4E59-A02C-BCDA11532A35}" srcOrd="1" destOrd="0" presId="urn:microsoft.com/office/officeart/2005/8/layout/hierarchy6"/>
    <dgm:cxn modelId="{FAC3255E-0DF8-4281-B406-DBC9BAB7FCF0}" type="presParOf" srcId="{B497B1BB-4B0C-4E59-A02C-BCDA11532A35}" destId="{D1DF5CBD-E41B-4A49-A9B1-E5C0FDBA0576}" srcOrd="0" destOrd="0" presId="urn:microsoft.com/office/officeart/2005/8/layout/hierarchy6"/>
    <dgm:cxn modelId="{92C6AC7E-9FDC-495A-9845-9876E3CC678C}" type="presParOf" srcId="{B497B1BB-4B0C-4E59-A02C-BCDA11532A35}" destId="{CF617626-93A6-47D9-BC24-41A437393802}" srcOrd="1" destOrd="0" presId="urn:microsoft.com/office/officeart/2005/8/layout/hierarchy6"/>
    <dgm:cxn modelId="{DEE3A13C-EB20-4EB7-99F8-A6B3EEB85070}" type="presParOf" srcId="{CF617626-93A6-47D9-BC24-41A437393802}" destId="{77C219D6-ED45-446B-8A44-7824FC619B9A}" srcOrd="0" destOrd="0" presId="urn:microsoft.com/office/officeart/2005/8/layout/hierarchy6"/>
    <dgm:cxn modelId="{49155BA6-0CCF-4419-8AB7-31729464739B}" type="presParOf" srcId="{CF617626-93A6-47D9-BC24-41A437393802}" destId="{4F2DB7D2-7833-4F9F-8FFA-65811E453743}" srcOrd="1" destOrd="0" presId="urn:microsoft.com/office/officeart/2005/8/layout/hierarchy6"/>
    <dgm:cxn modelId="{01FACFE3-25F7-4764-9EE9-2BCC01225A21}" type="presParOf" srcId="{4F2DB7D2-7833-4F9F-8FFA-65811E453743}" destId="{910C9097-5370-4544-92C4-BCBFA832803D}" srcOrd="0" destOrd="0" presId="urn:microsoft.com/office/officeart/2005/8/layout/hierarchy6"/>
    <dgm:cxn modelId="{1752BAAC-1FF3-4E35-88F9-101CC65BFFEF}" type="presParOf" srcId="{4F2DB7D2-7833-4F9F-8FFA-65811E453743}" destId="{DF7B16CF-4DF2-431C-AC61-45432499E46F}" srcOrd="1" destOrd="0" presId="urn:microsoft.com/office/officeart/2005/8/layout/hierarchy6"/>
    <dgm:cxn modelId="{666B28C0-EFE0-4AD7-A80C-8FE7D209078C}" type="presParOf" srcId="{CF617626-93A6-47D9-BC24-41A437393802}" destId="{244D6EE9-28E1-4FAE-BC5E-9556E4779CEF}" srcOrd="2" destOrd="0" presId="urn:microsoft.com/office/officeart/2005/8/layout/hierarchy6"/>
    <dgm:cxn modelId="{B04055DB-F666-457C-BA84-A50C6E6C5BE4}" type="presParOf" srcId="{CF617626-93A6-47D9-BC24-41A437393802}" destId="{A89E8E45-A74B-4FD6-A3AA-70EFE4C4C605}" srcOrd="3" destOrd="0" presId="urn:microsoft.com/office/officeart/2005/8/layout/hierarchy6"/>
    <dgm:cxn modelId="{E7A09F86-1F62-4542-A6EB-6BC468175A22}" type="presParOf" srcId="{A89E8E45-A74B-4FD6-A3AA-70EFE4C4C605}" destId="{01E72E20-76D8-421A-927C-4EF65657C88C}" srcOrd="0" destOrd="0" presId="urn:microsoft.com/office/officeart/2005/8/layout/hierarchy6"/>
    <dgm:cxn modelId="{B79B013D-154C-4AEB-ABF0-87C931D4A53A}" type="presParOf" srcId="{A89E8E45-A74B-4FD6-A3AA-70EFE4C4C605}" destId="{221EE678-AD62-4578-89A6-4C6FD1FF4C7C}" srcOrd="1" destOrd="0" presId="urn:microsoft.com/office/officeart/2005/8/layout/hierarchy6"/>
    <dgm:cxn modelId="{3C366C29-992A-4C77-91E8-888B52F20689}" type="presParOf" srcId="{7E3EE1F9-9CF1-4688-A5F7-942069C25AC1}" destId="{1B164551-5C2D-4996-951A-67D43206584E}" srcOrd="2" destOrd="0" presId="urn:microsoft.com/office/officeart/2005/8/layout/hierarchy6"/>
    <dgm:cxn modelId="{7F769A2B-26F1-49B6-8A46-79BFD9B92212}" type="presParOf" srcId="{7E3EE1F9-9CF1-4688-A5F7-942069C25AC1}" destId="{12E68CA6-7364-41F5-8962-A0C98D001CB2}" srcOrd="3" destOrd="0" presId="urn:microsoft.com/office/officeart/2005/8/layout/hierarchy6"/>
    <dgm:cxn modelId="{9515659F-B613-4F58-BF33-E55EEF834B22}" type="presParOf" srcId="{12E68CA6-7364-41F5-8962-A0C98D001CB2}" destId="{D7409155-182F-4104-851C-8AD3C9511E12}" srcOrd="0" destOrd="0" presId="urn:microsoft.com/office/officeart/2005/8/layout/hierarchy6"/>
    <dgm:cxn modelId="{13175983-3AE5-4ED6-AD42-5013612FC870}" type="presParOf" srcId="{12E68CA6-7364-41F5-8962-A0C98D001CB2}" destId="{1B00B028-0C72-4BED-B1F8-47EC259701A7}" srcOrd="1" destOrd="0" presId="urn:microsoft.com/office/officeart/2005/8/layout/hierarchy6"/>
    <dgm:cxn modelId="{D1467F08-03DC-46D2-97CA-AD0D0673B9D3}" type="presParOf" srcId="{1B00B028-0C72-4BED-B1F8-47EC259701A7}" destId="{0FAD362A-127E-47A9-B41C-900B4BE4A63E}" srcOrd="0" destOrd="0" presId="urn:microsoft.com/office/officeart/2005/8/layout/hierarchy6"/>
    <dgm:cxn modelId="{F01266F0-6C02-4D57-BA90-66285846307F}" type="presParOf" srcId="{1B00B028-0C72-4BED-B1F8-47EC259701A7}" destId="{FF70E3DB-1B85-4FB5-A347-8550D5896A1B}" srcOrd="1" destOrd="0" presId="urn:microsoft.com/office/officeart/2005/8/layout/hierarchy6"/>
    <dgm:cxn modelId="{9CBA6224-ED53-498C-93B6-700376AF081A}" type="presParOf" srcId="{FF70E3DB-1B85-4FB5-A347-8550D5896A1B}" destId="{DF8CE098-F53F-4ED5-A84C-483164D4980F}" srcOrd="0" destOrd="0" presId="urn:microsoft.com/office/officeart/2005/8/layout/hierarchy6"/>
    <dgm:cxn modelId="{F24838AE-745C-42B0-A32B-D16D7EC6B425}" type="presParOf" srcId="{FF70E3DB-1B85-4FB5-A347-8550D5896A1B}" destId="{6E142121-17F0-4EA8-94F8-9F743179BBDC}" srcOrd="1" destOrd="0" presId="urn:microsoft.com/office/officeart/2005/8/layout/hierarchy6"/>
    <dgm:cxn modelId="{5A0CFBD2-6DCC-43E7-8C61-E6A74AD98B4F}" type="presParOf" srcId="{1B00B028-0C72-4BED-B1F8-47EC259701A7}" destId="{23519DAE-BDAD-4936-9373-9F0499F9F7B2}" srcOrd="2" destOrd="0" presId="urn:microsoft.com/office/officeart/2005/8/layout/hierarchy6"/>
    <dgm:cxn modelId="{0DBE0BF0-8423-46FB-81D2-ACED6B78FD44}" type="presParOf" srcId="{1B00B028-0C72-4BED-B1F8-47EC259701A7}" destId="{EB33EB17-391A-4448-A458-5C186823FDB9}" srcOrd="3" destOrd="0" presId="urn:microsoft.com/office/officeart/2005/8/layout/hierarchy6"/>
    <dgm:cxn modelId="{384BF2AE-67DB-4F31-8ECA-35B1A979E59E}" type="presParOf" srcId="{EB33EB17-391A-4448-A458-5C186823FDB9}" destId="{E52BBA4B-43EA-4946-B863-C7D86A2D4220}" srcOrd="0" destOrd="0" presId="urn:microsoft.com/office/officeart/2005/8/layout/hierarchy6"/>
    <dgm:cxn modelId="{209582C4-354F-49D3-8B54-43C764952967}" type="presParOf" srcId="{EB33EB17-391A-4448-A458-5C186823FDB9}" destId="{AB3C15E9-A33A-40C0-82D4-D2202F0FF8EB}" srcOrd="1" destOrd="0" presId="urn:microsoft.com/office/officeart/2005/8/layout/hierarchy6"/>
    <dgm:cxn modelId="{B3CC2A3F-70CE-46D7-A836-EB4513612417}" type="presParOf" srcId="{0FBDBC06-CF75-4552-80EF-540F7BB04177}" destId="{6EB1C9F2-0A69-42C9-AF55-6BBB4D0EEDFA}" srcOrd="1" destOrd="0" presId="urn:microsoft.com/office/officeart/2005/8/layout/hierarchy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7ED684-3903-42A6-A650-EFD08350EC1B}">
      <dsp:nvSpPr>
        <dsp:cNvPr id="0" name=""/>
        <dsp:cNvSpPr/>
      </dsp:nvSpPr>
      <dsp:spPr>
        <a:xfrm>
          <a:off x="2607" y="0"/>
          <a:ext cx="2616160" cy="376107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Cyrl-AZ" sz="1600" b="1" kern="1200" dirty="0"/>
            <a:t>развитие</a:t>
          </a:r>
          <a:endParaRPr lang="de-DE" sz="1600" b="1" kern="1200" dirty="0"/>
        </a:p>
      </dsp:txBody>
      <dsp:txXfrm>
        <a:off x="2607" y="0"/>
        <a:ext cx="2522133" cy="376107"/>
      </dsp:txXfrm>
    </dsp:sp>
    <dsp:sp modelId="{5A0B4922-A384-4ABB-BDDA-D0805788461A}">
      <dsp:nvSpPr>
        <dsp:cNvPr id="0" name=""/>
        <dsp:cNvSpPr/>
      </dsp:nvSpPr>
      <dsp:spPr>
        <a:xfrm>
          <a:off x="2095535" y="0"/>
          <a:ext cx="2616160" cy="3761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Cyrl-AZ" sz="1600" b="1" kern="1200" dirty="0"/>
            <a:t>производство</a:t>
          </a:r>
          <a:endParaRPr lang="de-DE" sz="1600" b="1" kern="1200" dirty="0"/>
        </a:p>
      </dsp:txBody>
      <dsp:txXfrm>
        <a:off x="2283589" y="0"/>
        <a:ext cx="2240053" cy="376107"/>
      </dsp:txXfrm>
    </dsp:sp>
    <dsp:sp modelId="{7589D6F3-E8A4-49DF-ACC7-0E2B0270B55E}">
      <dsp:nvSpPr>
        <dsp:cNvPr id="0" name=""/>
        <dsp:cNvSpPr/>
      </dsp:nvSpPr>
      <dsp:spPr>
        <a:xfrm>
          <a:off x="4188463" y="0"/>
          <a:ext cx="2616160" cy="3761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Cyrl-AZ" sz="1600" b="1" kern="1200" dirty="0"/>
            <a:t>распределение</a:t>
          </a:r>
          <a:endParaRPr lang="de-DE" sz="1600" b="1" kern="1200" dirty="0"/>
        </a:p>
      </dsp:txBody>
      <dsp:txXfrm>
        <a:off x="4376517" y="0"/>
        <a:ext cx="2240053" cy="376107"/>
      </dsp:txXfrm>
    </dsp:sp>
    <dsp:sp modelId="{6D6E96FB-29DE-4F07-A7DA-A435586E99E0}">
      <dsp:nvSpPr>
        <dsp:cNvPr id="0" name=""/>
        <dsp:cNvSpPr/>
      </dsp:nvSpPr>
      <dsp:spPr>
        <a:xfrm>
          <a:off x="6281392" y="0"/>
          <a:ext cx="2616160" cy="37610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Cyrl-AZ" sz="1600" b="1" kern="1200" dirty="0"/>
            <a:t>обслуживание</a:t>
          </a:r>
          <a:endParaRPr lang="de-DE" sz="1600" b="1" kern="1200" dirty="0"/>
        </a:p>
      </dsp:txBody>
      <dsp:txXfrm>
        <a:off x="6469446" y="0"/>
        <a:ext cx="2240053" cy="3761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B81A6-0FAA-4942-948C-096B10E2E285}">
      <dsp:nvSpPr>
        <dsp:cNvPr id="0" name=""/>
        <dsp:cNvSpPr/>
      </dsp:nvSpPr>
      <dsp:spPr>
        <a:xfrm>
          <a:off x="4350" y="0"/>
          <a:ext cx="8900169" cy="58737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Высококачественные чистящие химикаты для современной и профессиональной уборки имущества</a:t>
          </a:r>
          <a:endParaRPr lang="de-DE" sz="1600" kern="1200" dirty="0"/>
        </a:p>
      </dsp:txBody>
      <dsp:txXfrm>
        <a:off x="4350" y="0"/>
        <a:ext cx="8753326" cy="5873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59CDCC-BB4F-4539-A724-ABE0DDF162BA}">
      <dsp:nvSpPr>
        <dsp:cNvPr id="0" name=""/>
        <dsp:cNvSpPr/>
      </dsp:nvSpPr>
      <dsp:spPr>
        <a:xfrm>
          <a:off x="3164595" y="869233"/>
          <a:ext cx="1346339" cy="381258"/>
        </a:xfrm>
        <a:prstGeom prst="roundRect">
          <a:avLst>
            <a:gd name="adj" fmla="val 10000"/>
          </a:avLst>
        </a:prstGeom>
        <a:solidFill>
          <a:srgbClr val="FFF7F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Cyrl-AZ" sz="2000" b="1" kern="1200" dirty="0"/>
            <a:t>Кислоты</a:t>
          </a:r>
          <a:endParaRPr lang="de-DE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75762" y="880400"/>
        <a:ext cx="1324005" cy="358924"/>
      </dsp:txXfrm>
    </dsp:sp>
    <dsp:sp modelId="{BF4EDD70-0A18-40F9-B5EF-023E01AFA27B}">
      <dsp:nvSpPr>
        <dsp:cNvPr id="0" name=""/>
        <dsp:cNvSpPr/>
      </dsp:nvSpPr>
      <dsp:spPr>
        <a:xfrm>
          <a:off x="1792262" y="1250491"/>
          <a:ext cx="2045502" cy="195395"/>
        </a:xfrm>
        <a:custGeom>
          <a:avLst/>
          <a:gdLst/>
          <a:ahLst/>
          <a:cxnLst/>
          <a:rect l="0" t="0" r="0" b="0"/>
          <a:pathLst>
            <a:path>
              <a:moveTo>
                <a:pt x="2045502" y="0"/>
              </a:moveTo>
              <a:lnTo>
                <a:pt x="2045502" y="97697"/>
              </a:lnTo>
              <a:lnTo>
                <a:pt x="0" y="97697"/>
              </a:lnTo>
              <a:lnTo>
                <a:pt x="0" y="1953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DF5CBD-E41B-4A49-A9B1-E5C0FDBA0576}">
      <dsp:nvSpPr>
        <dsp:cNvPr id="0" name=""/>
        <dsp:cNvSpPr/>
      </dsp:nvSpPr>
      <dsp:spPr>
        <a:xfrm>
          <a:off x="570649" y="1445886"/>
          <a:ext cx="2443226" cy="533429"/>
        </a:xfrm>
        <a:prstGeom prst="roundRect">
          <a:avLst>
            <a:gd name="adj" fmla="val 10000"/>
          </a:avLst>
        </a:prstGeom>
        <a:solidFill>
          <a:srgbClr val="FFF7F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Cyrl-AZ" sz="1800" kern="1200" dirty="0"/>
            <a:t>Санитарная ежедневная уборка</a:t>
          </a:r>
          <a:endParaRPr lang="de-DE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6273" y="1461510"/>
        <a:ext cx="2411978" cy="502181"/>
      </dsp:txXfrm>
    </dsp:sp>
    <dsp:sp modelId="{77C219D6-ED45-446B-8A44-7824FC619B9A}">
      <dsp:nvSpPr>
        <dsp:cNvPr id="0" name=""/>
        <dsp:cNvSpPr/>
      </dsp:nvSpPr>
      <dsp:spPr>
        <a:xfrm>
          <a:off x="756859" y="1979316"/>
          <a:ext cx="1035403" cy="231348"/>
        </a:xfrm>
        <a:custGeom>
          <a:avLst/>
          <a:gdLst/>
          <a:ahLst/>
          <a:cxnLst/>
          <a:rect l="0" t="0" r="0" b="0"/>
          <a:pathLst>
            <a:path>
              <a:moveTo>
                <a:pt x="1035403" y="0"/>
              </a:moveTo>
              <a:lnTo>
                <a:pt x="1035403" y="115674"/>
              </a:lnTo>
              <a:lnTo>
                <a:pt x="0" y="115674"/>
              </a:lnTo>
              <a:lnTo>
                <a:pt x="0" y="23134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0C9097-5370-4544-92C4-BCBFA832803D}">
      <dsp:nvSpPr>
        <dsp:cNvPr id="0" name=""/>
        <dsp:cNvSpPr/>
      </dsp:nvSpPr>
      <dsp:spPr>
        <a:xfrm>
          <a:off x="2831" y="2210665"/>
          <a:ext cx="1508056" cy="533429"/>
        </a:xfrm>
        <a:prstGeom prst="roundRect">
          <a:avLst>
            <a:gd name="adj" fmla="val 10000"/>
          </a:avLst>
        </a:prstGeom>
        <a:solidFill>
          <a:srgbClr val="FFF7F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Лимонная кислота</a:t>
          </a:r>
          <a:endParaRPr lang="de-DE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455" y="2226289"/>
        <a:ext cx="1476808" cy="502181"/>
      </dsp:txXfrm>
    </dsp:sp>
    <dsp:sp modelId="{244D6EE9-28E1-4FAE-BC5E-9556E4779CEF}">
      <dsp:nvSpPr>
        <dsp:cNvPr id="0" name=""/>
        <dsp:cNvSpPr/>
      </dsp:nvSpPr>
      <dsp:spPr>
        <a:xfrm>
          <a:off x="1792262" y="1979316"/>
          <a:ext cx="931180" cy="2313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674"/>
              </a:lnTo>
              <a:lnTo>
                <a:pt x="931180" y="115674"/>
              </a:lnTo>
              <a:lnTo>
                <a:pt x="931180" y="23134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E72E20-76D8-421A-927C-4EF65657C88C}">
      <dsp:nvSpPr>
        <dsp:cNvPr id="0" name=""/>
        <dsp:cNvSpPr/>
      </dsp:nvSpPr>
      <dsp:spPr>
        <a:xfrm>
          <a:off x="1750931" y="2210665"/>
          <a:ext cx="1945023" cy="533429"/>
        </a:xfrm>
        <a:prstGeom prst="roundRect">
          <a:avLst>
            <a:gd name="adj" fmla="val 10000"/>
          </a:avLst>
        </a:prstGeom>
        <a:solidFill>
          <a:srgbClr val="FFF7F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Амидосульфоновая кислота</a:t>
          </a:r>
          <a:endParaRPr lang="de-DE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66555" y="2226289"/>
        <a:ext cx="1913775" cy="502181"/>
      </dsp:txXfrm>
    </dsp:sp>
    <dsp:sp modelId="{1B164551-5C2D-4996-951A-67D43206584E}">
      <dsp:nvSpPr>
        <dsp:cNvPr id="0" name=""/>
        <dsp:cNvSpPr/>
      </dsp:nvSpPr>
      <dsp:spPr>
        <a:xfrm>
          <a:off x="3837764" y="1250491"/>
          <a:ext cx="1953081" cy="2133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685"/>
              </a:lnTo>
              <a:lnTo>
                <a:pt x="1953081" y="106685"/>
              </a:lnTo>
              <a:lnTo>
                <a:pt x="1953081" y="2133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409155-182F-4104-851C-8AD3C9511E12}">
      <dsp:nvSpPr>
        <dsp:cNvPr id="0" name=""/>
        <dsp:cNvSpPr/>
      </dsp:nvSpPr>
      <dsp:spPr>
        <a:xfrm>
          <a:off x="4561803" y="1463863"/>
          <a:ext cx="2458084" cy="533429"/>
        </a:xfrm>
        <a:prstGeom prst="roundRect">
          <a:avLst>
            <a:gd name="adj" fmla="val 10000"/>
          </a:avLst>
        </a:prstGeom>
        <a:solidFill>
          <a:srgbClr val="FFF7F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Санитарная основная очистка</a:t>
          </a:r>
          <a:endParaRPr lang="de-DE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77427" y="1479487"/>
        <a:ext cx="2426836" cy="502181"/>
      </dsp:txXfrm>
    </dsp:sp>
    <dsp:sp modelId="{0FAD362A-127E-47A9-B41C-900B4BE4A63E}">
      <dsp:nvSpPr>
        <dsp:cNvPr id="0" name=""/>
        <dsp:cNvSpPr/>
      </dsp:nvSpPr>
      <dsp:spPr>
        <a:xfrm>
          <a:off x="4782939" y="1997293"/>
          <a:ext cx="1007906" cy="213371"/>
        </a:xfrm>
        <a:custGeom>
          <a:avLst/>
          <a:gdLst/>
          <a:ahLst/>
          <a:cxnLst/>
          <a:rect l="0" t="0" r="0" b="0"/>
          <a:pathLst>
            <a:path>
              <a:moveTo>
                <a:pt x="1007906" y="0"/>
              </a:moveTo>
              <a:lnTo>
                <a:pt x="1007906" y="106685"/>
              </a:lnTo>
              <a:lnTo>
                <a:pt x="0" y="106685"/>
              </a:lnTo>
              <a:lnTo>
                <a:pt x="0" y="2133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8CE098-F53F-4ED5-A84C-483164D4980F}">
      <dsp:nvSpPr>
        <dsp:cNvPr id="0" name=""/>
        <dsp:cNvSpPr/>
      </dsp:nvSpPr>
      <dsp:spPr>
        <a:xfrm>
          <a:off x="3935998" y="2210665"/>
          <a:ext cx="1693882" cy="533429"/>
        </a:xfrm>
        <a:prstGeom prst="roundRect">
          <a:avLst>
            <a:gd name="adj" fmla="val 10000"/>
          </a:avLst>
        </a:prstGeom>
        <a:solidFill>
          <a:srgbClr val="FFF7F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Фосфорная кислота</a:t>
          </a:r>
          <a:endParaRPr lang="de-DE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51622" y="2226289"/>
        <a:ext cx="1662634" cy="502181"/>
      </dsp:txXfrm>
    </dsp:sp>
    <dsp:sp modelId="{23519DAE-BDAD-4936-9373-9F0499F9F7B2}">
      <dsp:nvSpPr>
        <dsp:cNvPr id="0" name=""/>
        <dsp:cNvSpPr/>
      </dsp:nvSpPr>
      <dsp:spPr>
        <a:xfrm>
          <a:off x="5790846" y="1997293"/>
          <a:ext cx="966962" cy="2133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685"/>
              </a:lnTo>
              <a:lnTo>
                <a:pt x="966962" y="106685"/>
              </a:lnTo>
              <a:lnTo>
                <a:pt x="966962" y="2133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2BBA4B-43EA-4946-B863-C7D86A2D4220}">
      <dsp:nvSpPr>
        <dsp:cNvPr id="0" name=""/>
        <dsp:cNvSpPr/>
      </dsp:nvSpPr>
      <dsp:spPr>
        <a:xfrm>
          <a:off x="5869924" y="2210665"/>
          <a:ext cx="1775769" cy="533429"/>
        </a:xfrm>
        <a:prstGeom prst="roundRect">
          <a:avLst>
            <a:gd name="adj" fmla="val 10000"/>
          </a:avLst>
        </a:prstGeom>
        <a:solidFill>
          <a:srgbClr val="FFF7F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Соляная кислота</a:t>
          </a:r>
          <a:endParaRPr lang="de-DE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85548" y="2226289"/>
        <a:ext cx="1744521" cy="5021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8AD09-0A41-475C-B271-2EE08B061551}" type="datetimeFigureOut">
              <a:rPr lang="de-DE" smtClean="0"/>
              <a:pPr/>
              <a:t>20.12.2019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590CC-983B-4124-92C2-ECF052ED7E5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94577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0B2281-838B-4045-92FB-7678EA9D2A65}" type="datetimeFigureOut">
              <a:rPr lang="de-DE" smtClean="0"/>
              <a:pPr/>
              <a:t>20.12.2019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A2D12-1E3A-4F32-A7A9-2B3AFA24D72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765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A2D12-1E3A-4F32-A7A9-2B3AFA24D728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2675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A2D12-1E3A-4F32-A7A9-2B3AFA24D728}" type="slidenum">
              <a:rPr lang="de-DE" smtClean="0"/>
              <a:pPr/>
              <a:t>78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8902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A2D12-1E3A-4F32-A7A9-2B3AFA24D728}" type="slidenum">
              <a:rPr lang="de-DE" smtClean="0"/>
              <a:pPr/>
              <a:t>86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0661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A2D12-1E3A-4F32-A7A9-2B3AFA24D728}" type="slidenum">
              <a:rPr lang="de-DE" smtClean="0"/>
              <a:pPr/>
              <a:t>91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7402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A2D12-1E3A-4F32-A7A9-2B3AFA24D728}" type="slidenum">
              <a:rPr lang="de-DE" smtClean="0"/>
              <a:pPr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5904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A2D12-1E3A-4F32-A7A9-2B3AFA24D728}" type="slidenum">
              <a:rPr lang="de-DE" smtClean="0"/>
              <a:pPr/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9057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A2D12-1E3A-4F32-A7A9-2B3AFA24D728}" type="slidenum">
              <a:rPr lang="de-DE" smtClean="0"/>
              <a:pPr/>
              <a:t>42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5846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A2D12-1E3A-4F32-A7A9-2B3AFA24D728}" type="slidenum">
              <a:rPr lang="de-DE" smtClean="0"/>
              <a:pPr/>
              <a:t>46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1598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A2D12-1E3A-4F32-A7A9-2B3AFA24D728}" type="slidenum">
              <a:rPr lang="de-DE" smtClean="0"/>
              <a:pPr/>
              <a:t>49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9719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A2D12-1E3A-4F32-A7A9-2B3AFA24D728}" type="slidenum">
              <a:rPr lang="de-DE" smtClean="0"/>
              <a:pPr/>
              <a:t>60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6128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A2D12-1E3A-4F32-A7A9-2B3AFA24D728}" type="slidenum">
              <a:rPr lang="de-DE" smtClean="0"/>
              <a:t>61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6608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A2D12-1E3A-4F32-A7A9-2B3AFA24D728}" type="slidenum">
              <a:rPr lang="de-DE" smtClean="0"/>
              <a:pPr/>
              <a:t>71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505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tif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365"/>
            <a:ext cx="9153525" cy="5324475"/>
          </a:xfrm>
          <a:prstGeom prst="rect">
            <a:avLst/>
          </a:prstGeom>
        </p:spPr>
      </p:pic>
      <p:grpSp>
        <p:nvGrpSpPr>
          <p:cNvPr id="4" name="Gruppierung 8"/>
          <p:cNvGrpSpPr/>
          <p:nvPr userDrawn="1"/>
        </p:nvGrpSpPr>
        <p:grpSpPr>
          <a:xfrm>
            <a:off x="0" y="0"/>
            <a:ext cx="9144000" cy="1256825"/>
            <a:chOff x="0" y="0"/>
            <a:chExt cx="9144000" cy="1256825"/>
          </a:xfrm>
        </p:grpSpPr>
        <p:sp>
          <p:nvSpPr>
            <p:cNvPr id="5" name="Rechteck 4"/>
            <p:cNvSpPr/>
            <p:nvPr/>
          </p:nvSpPr>
          <p:spPr>
            <a:xfrm>
              <a:off x="0" y="0"/>
              <a:ext cx="9144000" cy="1189896"/>
            </a:xfrm>
            <a:prstGeom prst="rect">
              <a:avLst/>
            </a:prstGeom>
            <a:gradFill>
              <a:gsLst>
                <a:gs pos="0">
                  <a:srgbClr val="003570"/>
                </a:gs>
                <a:gs pos="100000">
                  <a:srgbClr val="004993"/>
                </a:gs>
              </a:gsLst>
              <a:lin ang="12180000" scaled="0"/>
            </a:gradFill>
            <a:ln w="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6" name="Bild 5" descr="Buzil_Logo_3D_Office_RGB_100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8674" y="287521"/>
              <a:ext cx="1676401" cy="621205"/>
            </a:xfrm>
            <a:prstGeom prst="rect">
              <a:avLst/>
            </a:prstGeom>
          </p:spPr>
        </p:pic>
        <p:pic>
          <p:nvPicPr>
            <p:cNvPr id="7" name="Bild 6" descr="Buzil_Verlaufslinie.t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86721"/>
              <a:ext cx="9144000" cy="70104"/>
            </a:xfrm>
            <a:prstGeom prst="rect">
              <a:avLst/>
            </a:prstGeom>
          </p:spPr>
        </p:pic>
      </p:grpSp>
      <p:sp>
        <p:nvSpPr>
          <p:cNvPr id="8" name="Textfeld 7"/>
          <p:cNvSpPr txBox="1"/>
          <p:nvPr userDrawn="1"/>
        </p:nvSpPr>
        <p:spPr>
          <a:xfrm>
            <a:off x="514350" y="723316"/>
            <a:ext cx="2781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PERFECTLY CLEAN</a:t>
            </a:r>
            <a:r>
              <a:rPr lang="de-DE" sz="1100" b="1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FOR SURE</a:t>
            </a:r>
            <a:endParaRPr lang="de-D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el 26"/>
          <p:cNvSpPr>
            <a:spLocks noGrp="1"/>
          </p:cNvSpPr>
          <p:nvPr>
            <p:ph type="title"/>
          </p:nvPr>
        </p:nvSpPr>
        <p:spPr>
          <a:xfrm>
            <a:off x="4106338" y="3102246"/>
            <a:ext cx="4860396" cy="784763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969943" y="3987800"/>
            <a:ext cx="3995738" cy="66833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Untertitelformat bearbeiten</a:t>
            </a:r>
          </a:p>
        </p:txBody>
      </p:sp>
      <p:sp>
        <p:nvSpPr>
          <p:cNvPr id="29" name="Rechteck 28"/>
          <p:cNvSpPr/>
          <p:nvPr userDrawn="1"/>
        </p:nvSpPr>
        <p:spPr>
          <a:xfrm>
            <a:off x="0" y="6572250"/>
            <a:ext cx="91440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 dirty="0"/>
          </a:p>
        </p:txBody>
      </p:sp>
      <p:grpSp>
        <p:nvGrpSpPr>
          <p:cNvPr id="30" name="Gruppieren 29"/>
          <p:cNvGrpSpPr/>
          <p:nvPr userDrawn="1"/>
        </p:nvGrpSpPr>
        <p:grpSpPr>
          <a:xfrm>
            <a:off x="-119063" y="6561450"/>
            <a:ext cx="9382125" cy="285750"/>
            <a:chOff x="-119063" y="6561450"/>
            <a:chExt cx="9382125" cy="285750"/>
          </a:xfrm>
        </p:grpSpPr>
        <p:sp>
          <p:nvSpPr>
            <p:cNvPr id="31" name="Textfeld 30"/>
            <p:cNvSpPr txBox="1">
              <a:spLocks noChangeArrowheads="1"/>
            </p:cNvSpPr>
            <p:nvPr userDrawn="1"/>
          </p:nvSpPr>
          <p:spPr bwMode="auto">
            <a:xfrm>
              <a:off x="420688" y="6626225"/>
              <a:ext cx="4092575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700" i="0" dirty="0">
                  <a:solidFill>
                    <a:srgbClr val="595959"/>
                  </a:solidFill>
                  <a:cs typeface="Arial" panose="020B0604020202020204" pitchFamily="34" charset="0"/>
                </a:rPr>
                <a:t>Umfassende Informationen und Neues rund um Buzil finden Sie auch online unter </a:t>
              </a:r>
              <a:r>
                <a:rPr lang="de-DE" altLang="de-DE" sz="700" i="0" u="sng" dirty="0">
                  <a:solidFill>
                    <a:srgbClr val="595959"/>
                  </a:solidFill>
                  <a:cs typeface="Arial" panose="020B0604020202020204" pitchFamily="34" charset="0"/>
                </a:rPr>
                <a:t>www.buzil.com</a:t>
              </a:r>
              <a:r>
                <a:rPr lang="de-DE" altLang="de-DE" sz="700" i="1" dirty="0">
                  <a:solidFill>
                    <a:srgbClr val="595959"/>
                  </a:solidFill>
                  <a:cs typeface="Arial" panose="020B0604020202020204" pitchFamily="34" charset="0"/>
                </a:rPr>
                <a:t>. </a:t>
              </a:r>
            </a:p>
          </p:txBody>
        </p:sp>
        <p:pic>
          <p:nvPicPr>
            <p:cNvPr id="32" name="Grafik 31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65" y="6664326"/>
              <a:ext cx="310637" cy="114915"/>
            </a:xfrm>
            <a:prstGeom prst="rect">
              <a:avLst/>
            </a:prstGeom>
          </p:spPr>
        </p:pic>
        <p:sp>
          <p:nvSpPr>
            <p:cNvPr id="33" name="Datumsplatzhalter 10"/>
            <p:cNvSpPr txBox="1">
              <a:spLocks/>
            </p:cNvSpPr>
            <p:nvPr userDrawn="1"/>
          </p:nvSpPr>
          <p:spPr>
            <a:xfrm>
              <a:off x="7740352" y="6631200"/>
              <a:ext cx="827648" cy="216000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451B3134-DC8B-4CEB-A1DF-4E715409E1A6}" type="datetime1">
                <a:rPr kumimoji="0" lang="de-DE" sz="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20.12.2019</a:t>
              </a:fld>
              <a:endPara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4" name="Gerade Verbindung 6"/>
            <p:cNvCxnSpPr/>
            <p:nvPr userDrawn="1"/>
          </p:nvCxnSpPr>
          <p:spPr>
            <a:xfrm>
              <a:off x="-119063" y="6561450"/>
              <a:ext cx="9382125" cy="0"/>
            </a:xfrm>
            <a:prstGeom prst="line">
              <a:avLst/>
            </a:prstGeom>
            <a:ln w="57150"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32000">
                    <a:schemeClr val="accent3">
                      <a:lumMod val="0"/>
                      <a:lumOff val="100000"/>
                    </a:schemeClr>
                  </a:gs>
                  <a:gs pos="78000">
                    <a:schemeClr val="accent3">
                      <a:lumMod val="60000"/>
                    </a:schemeClr>
                  </a:gs>
                </a:gsLst>
                <a:lin ang="16200000" scaled="1"/>
                <a:tileRect/>
              </a:gra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04618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FBAE40"/>
          </p15:clr>
        </p15:guide>
        <p15:guide id="2" pos="385" userDrawn="1">
          <p15:clr>
            <a:srgbClr val="FBAE40"/>
          </p15:clr>
        </p15:guide>
        <p15:guide id="3" pos="557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 headings, 3 content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ung 8"/>
          <p:cNvGrpSpPr/>
          <p:nvPr userDrawn="1"/>
        </p:nvGrpSpPr>
        <p:grpSpPr>
          <a:xfrm>
            <a:off x="0" y="0"/>
            <a:ext cx="9144000" cy="1256825"/>
            <a:chOff x="0" y="0"/>
            <a:chExt cx="9144000" cy="1256825"/>
          </a:xfrm>
        </p:grpSpPr>
        <p:sp>
          <p:nvSpPr>
            <p:cNvPr id="7" name="Rechteck 6"/>
            <p:cNvSpPr/>
            <p:nvPr/>
          </p:nvSpPr>
          <p:spPr>
            <a:xfrm>
              <a:off x="0" y="0"/>
              <a:ext cx="9144000" cy="1189896"/>
            </a:xfrm>
            <a:prstGeom prst="rect">
              <a:avLst/>
            </a:prstGeom>
            <a:gradFill>
              <a:gsLst>
                <a:gs pos="0">
                  <a:srgbClr val="003570"/>
                </a:gs>
                <a:gs pos="100000">
                  <a:srgbClr val="004993"/>
                </a:gs>
              </a:gsLst>
              <a:lin ang="12180000" scaled="0"/>
            </a:gradFill>
            <a:ln w="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8" name="Bild 5" descr="Buzil_Logo_3D_Office_RGB_100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8674" y="287521"/>
              <a:ext cx="1676401" cy="621205"/>
            </a:xfrm>
            <a:prstGeom prst="rect">
              <a:avLst/>
            </a:prstGeom>
          </p:spPr>
        </p:pic>
        <p:pic>
          <p:nvPicPr>
            <p:cNvPr id="9" name="Bild 6" descr="Buzil_Verlaufslinie.t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86721"/>
              <a:ext cx="9144000" cy="70104"/>
            </a:xfrm>
            <a:prstGeom prst="rect">
              <a:avLst/>
            </a:prstGeom>
          </p:spPr>
        </p:pic>
      </p:grp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504231" y="1766595"/>
            <a:ext cx="6220419" cy="108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</p:txBody>
      </p:sp>
      <p:sp>
        <p:nvSpPr>
          <p:cNvPr id="24" name="Bildplatzhalter 28"/>
          <p:cNvSpPr>
            <a:spLocks noGrp="1"/>
          </p:cNvSpPr>
          <p:nvPr>
            <p:ph type="pic" sz="quarter" idx="12"/>
          </p:nvPr>
        </p:nvSpPr>
        <p:spPr>
          <a:xfrm>
            <a:off x="6877051" y="1534819"/>
            <a:ext cx="1978024" cy="1332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/>
              <a:t>Kliknij ikonę, aby dodać obraz</a:t>
            </a:r>
            <a:endParaRPr lang="de-DE" dirty="0"/>
          </a:p>
        </p:txBody>
      </p:sp>
      <p:sp>
        <p:nvSpPr>
          <p:cNvPr id="26" name="Content Placeholder 2"/>
          <p:cNvSpPr>
            <a:spLocks noGrp="1"/>
          </p:cNvSpPr>
          <p:nvPr>
            <p:ph idx="14"/>
          </p:nvPr>
        </p:nvSpPr>
        <p:spPr>
          <a:xfrm>
            <a:off x="504231" y="3536746"/>
            <a:ext cx="6220419" cy="108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5"/>
          </p:nvPr>
        </p:nvSpPr>
        <p:spPr>
          <a:xfrm>
            <a:off x="504231" y="5228908"/>
            <a:ext cx="6220419" cy="10780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</p:txBody>
      </p:sp>
      <p:sp>
        <p:nvSpPr>
          <p:cNvPr id="28" name="Bildplatzhalter 28"/>
          <p:cNvSpPr>
            <a:spLocks noGrp="1"/>
          </p:cNvSpPr>
          <p:nvPr>
            <p:ph type="pic" sz="quarter" idx="16"/>
          </p:nvPr>
        </p:nvSpPr>
        <p:spPr>
          <a:xfrm>
            <a:off x="6877051" y="3255816"/>
            <a:ext cx="1978024" cy="1332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/>
              <a:t>Kliknij ikonę, aby dodać obraz</a:t>
            </a:r>
            <a:endParaRPr lang="de-DE" dirty="0"/>
          </a:p>
        </p:txBody>
      </p:sp>
      <p:sp>
        <p:nvSpPr>
          <p:cNvPr id="29" name="Bildplatzhalter 28"/>
          <p:cNvSpPr>
            <a:spLocks noGrp="1"/>
          </p:cNvSpPr>
          <p:nvPr>
            <p:ph type="pic" sz="quarter" idx="17"/>
          </p:nvPr>
        </p:nvSpPr>
        <p:spPr>
          <a:xfrm>
            <a:off x="6877051" y="4976813"/>
            <a:ext cx="1978024" cy="13301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/>
              <a:t>Kliknij ikonę, aby dodać obraz</a:t>
            </a:r>
            <a:endParaRPr lang="de-DE" dirty="0"/>
          </a:p>
        </p:txBody>
      </p:sp>
      <p:sp>
        <p:nvSpPr>
          <p:cNvPr id="30" name="Text Placeholder 2"/>
          <p:cNvSpPr>
            <a:spLocks noGrp="1"/>
          </p:cNvSpPr>
          <p:nvPr>
            <p:ph type="body" idx="18"/>
          </p:nvPr>
        </p:nvSpPr>
        <p:spPr>
          <a:xfrm>
            <a:off x="504230" y="1408112"/>
            <a:ext cx="6220419" cy="3571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idx="19"/>
          </p:nvPr>
        </p:nvSpPr>
        <p:spPr>
          <a:xfrm>
            <a:off x="504231" y="3179560"/>
            <a:ext cx="6220418" cy="3571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idx="20"/>
          </p:nvPr>
        </p:nvSpPr>
        <p:spPr>
          <a:xfrm>
            <a:off x="504231" y="4871721"/>
            <a:ext cx="6220418" cy="3571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3" name="Textfeld 32"/>
          <p:cNvSpPr txBox="1"/>
          <p:nvPr userDrawn="1"/>
        </p:nvSpPr>
        <p:spPr>
          <a:xfrm>
            <a:off x="8124825" y="6480171"/>
            <a:ext cx="1428750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CE6333B8-6464-4012-A43F-17680A7EFC16}" type="slidenum">
              <a:rPr lang="de-DE" altLang="de-DE" sz="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de-D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uppieren 24"/>
          <p:cNvGrpSpPr/>
          <p:nvPr userDrawn="1"/>
        </p:nvGrpSpPr>
        <p:grpSpPr>
          <a:xfrm>
            <a:off x="-119063" y="6561450"/>
            <a:ext cx="9382125" cy="285750"/>
            <a:chOff x="-119063" y="6561450"/>
            <a:chExt cx="9382125" cy="285750"/>
          </a:xfrm>
        </p:grpSpPr>
        <p:sp>
          <p:nvSpPr>
            <p:cNvPr id="34" name="Textfeld 33"/>
            <p:cNvSpPr txBox="1">
              <a:spLocks noChangeArrowheads="1"/>
            </p:cNvSpPr>
            <p:nvPr userDrawn="1"/>
          </p:nvSpPr>
          <p:spPr bwMode="auto">
            <a:xfrm>
              <a:off x="420688" y="6626225"/>
              <a:ext cx="4092575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700" i="0" dirty="0">
                  <a:solidFill>
                    <a:srgbClr val="4B5860"/>
                  </a:solidFill>
                  <a:cs typeface="Arial" panose="020B0604020202020204" pitchFamily="34" charset="0"/>
                </a:rPr>
                <a:t>Umfassende Informationen und Neues rund um Buzil finden Sie auch online unter </a:t>
              </a:r>
              <a:r>
                <a:rPr lang="de-DE" altLang="de-DE" sz="700" i="0" u="sng" dirty="0">
                  <a:solidFill>
                    <a:srgbClr val="4B5860"/>
                  </a:solidFill>
                  <a:cs typeface="Arial" panose="020B0604020202020204" pitchFamily="34" charset="0"/>
                </a:rPr>
                <a:t>www.buzil.com</a:t>
              </a:r>
              <a:r>
                <a:rPr lang="de-DE" altLang="de-DE" sz="700" i="1" dirty="0">
                  <a:solidFill>
                    <a:srgbClr val="4B5860"/>
                  </a:solidFill>
                  <a:cs typeface="Arial" panose="020B0604020202020204" pitchFamily="34" charset="0"/>
                </a:rPr>
                <a:t>. </a:t>
              </a:r>
            </a:p>
          </p:txBody>
        </p:sp>
        <p:pic>
          <p:nvPicPr>
            <p:cNvPr id="35" name="Grafik 3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65" y="6664326"/>
              <a:ext cx="310637" cy="114915"/>
            </a:xfrm>
            <a:prstGeom prst="rect">
              <a:avLst/>
            </a:prstGeom>
          </p:spPr>
        </p:pic>
        <p:sp>
          <p:nvSpPr>
            <p:cNvPr id="36" name="Datumsplatzhalter 10"/>
            <p:cNvSpPr txBox="1">
              <a:spLocks/>
            </p:cNvSpPr>
            <p:nvPr userDrawn="1"/>
          </p:nvSpPr>
          <p:spPr>
            <a:xfrm>
              <a:off x="7740352" y="6631200"/>
              <a:ext cx="827648" cy="216000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451B3134-DC8B-4CEB-A1DF-4E715409E1A6}" type="datetime1">
                <a:rPr kumimoji="0" lang="de-DE" sz="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4B58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20.12.2019</a:t>
              </a:fld>
              <a:endPara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4B58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7" name="Gerade Verbindung 6"/>
            <p:cNvCxnSpPr/>
            <p:nvPr userDrawn="1"/>
          </p:nvCxnSpPr>
          <p:spPr>
            <a:xfrm>
              <a:off x="-119063" y="6561450"/>
              <a:ext cx="9382125" cy="0"/>
            </a:xfrm>
            <a:prstGeom prst="line">
              <a:avLst/>
            </a:prstGeom>
            <a:ln w="57150"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32000">
                    <a:schemeClr val="accent3">
                      <a:lumMod val="0"/>
                      <a:lumOff val="100000"/>
                    </a:schemeClr>
                  </a:gs>
                  <a:gs pos="78000">
                    <a:schemeClr val="accent3">
                      <a:lumMod val="60000"/>
                    </a:schemeClr>
                  </a:gs>
                </a:gsLst>
                <a:lin ang="16200000" scaled="1"/>
                <a:tileRect/>
              </a:gra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feld 37"/>
          <p:cNvSpPr txBox="1"/>
          <p:nvPr userDrawn="1"/>
        </p:nvSpPr>
        <p:spPr>
          <a:xfrm>
            <a:off x="8124825" y="6623046"/>
            <a:ext cx="1428750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CE6333B8-6464-4012-A43F-17680A7EFC16}" type="slidenum">
              <a:rPr lang="de-DE" altLang="de-DE" sz="800" smtClean="0">
                <a:solidFill>
                  <a:srgbClr val="4B5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de-DE" sz="800" dirty="0">
              <a:solidFill>
                <a:srgbClr val="4B58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itel 30"/>
          <p:cNvSpPr>
            <a:spLocks noGrp="1"/>
          </p:cNvSpPr>
          <p:nvPr>
            <p:ph type="title" hasCustomPrompt="1"/>
          </p:nvPr>
        </p:nvSpPr>
        <p:spPr>
          <a:xfrm>
            <a:off x="523875" y="189437"/>
            <a:ext cx="6200775" cy="10120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39683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5">
          <p15:clr>
            <a:srgbClr val="FBAE40"/>
          </p15:clr>
        </p15:guide>
        <p15:guide id="2" pos="5579">
          <p15:clr>
            <a:srgbClr val="FBAE40"/>
          </p15:clr>
        </p15:guide>
        <p15:guide id="3" orient="horz" pos="958">
          <p15:clr>
            <a:srgbClr val="FBAE40"/>
          </p15:clr>
        </p15:guide>
        <p15:guide id="0" orient="horz" pos="572" userDrawn="1">
          <p15:clr>
            <a:srgbClr val="FBAE40"/>
          </p15:clr>
        </p15:guide>
        <p15:guide id="4" pos="1565" userDrawn="1">
          <p15:clr>
            <a:srgbClr val="FBAE40"/>
          </p15:clr>
        </p15:guide>
        <p15:guide id="5" pos="2880" userDrawn="1">
          <p15:clr>
            <a:srgbClr val="FBAE40"/>
          </p15:clr>
        </p15:guide>
        <p15:guide id="6" pos="1655" userDrawn="1">
          <p15:clr>
            <a:srgbClr val="FBAE40"/>
          </p15:clr>
        </p15:guide>
        <p15:guide id="7" pos="4332" userDrawn="1">
          <p15:clr>
            <a:srgbClr val="FBAE40"/>
          </p15:clr>
        </p15:guide>
        <p15:guide id="8" pos="4241" userDrawn="1">
          <p15:clr>
            <a:srgbClr val="FBAE40"/>
          </p15:clr>
        </p15:guide>
        <p15:guide id="9" pos="2971" userDrawn="1">
          <p15:clr>
            <a:srgbClr val="FBAE40"/>
          </p15:clr>
        </p15:guide>
        <p15:guide id="10" orient="horz" pos="3974" userDrawn="1">
          <p15:clr>
            <a:srgbClr val="FBAE40"/>
          </p15:clr>
        </p15:guide>
        <p15:guide id="11" orient="horz" pos="2387" userDrawn="1">
          <p15:clr>
            <a:srgbClr val="FBAE40"/>
          </p15:clr>
        </p15:guide>
        <p15:guide id="12" pos="295" userDrawn="1">
          <p15:clr>
            <a:srgbClr val="FBAE40"/>
          </p15:clr>
        </p15:guide>
        <p15:guide id="13" orient="horz" pos="313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ung 8"/>
          <p:cNvGrpSpPr/>
          <p:nvPr userDrawn="1"/>
        </p:nvGrpSpPr>
        <p:grpSpPr>
          <a:xfrm>
            <a:off x="0" y="0"/>
            <a:ext cx="9144000" cy="1256825"/>
            <a:chOff x="0" y="0"/>
            <a:chExt cx="9144000" cy="1256825"/>
          </a:xfrm>
        </p:grpSpPr>
        <p:sp>
          <p:nvSpPr>
            <p:cNvPr id="7" name="Rechteck 6"/>
            <p:cNvSpPr/>
            <p:nvPr/>
          </p:nvSpPr>
          <p:spPr>
            <a:xfrm>
              <a:off x="0" y="0"/>
              <a:ext cx="9144000" cy="1189896"/>
            </a:xfrm>
            <a:prstGeom prst="rect">
              <a:avLst/>
            </a:prstGeom>
            <a:gradFill>
              <a:gsLst>
                <a:gs pos="0">
                  <a:srgbClr val="003570"/>
                </a:gs>
                <a:gs pos="100000">
                  <a:srgbClr val="004993"/>
                </a:gs>
              </a:gsLst>
              <a:lin ang="12180000" scaled="0"/>
            </a:gradFill>
            <a:ln w="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8" name="Bild 5" descr="Buzil_Logo_3D_Office_RGB_100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8674" y="287521"/>
              <a:ext cx="1676401" cy="621205"/>
            </a:xfrm>
            <a:prstGeom prst="rect">
              <a:avLst/>
            </a:prstGeom>
          </p:spPr>
        </p:pic>
        <p:pic>
          <p:nvPicPr>
            <p:cNvPr id="9" name="Bild 6" descr="Buzil_Verlaufslinie.t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86721"/>
              <a:ext cx="9144000" cy="70104"/>
            </a:xfrm>
            <a:prstGeom prst="rect">
              <a:avLst/>
            </a:prstGeom>
          </p:spPr>
        </p:pic>
      </p:grpSp>
      <p:sp>
        <p:nvSpPr>
          <p:cNvPr id="20" name="Textfeld 19"/>
          <p:cNvSpPr txBox="1"/>
          <p:nvPr userDrawn="1"/>
        </p:nvSpPr>
        <p:spPr>
          <a:xfrm>
            <a:off x="8124825" y="6480171"/>
            <a:ext cx="1428750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CE6333B8-6464-4012-A43F-17680A7EFC16}" type="slidenum">
              <a:rPr lang="de-DE" altLang="de-DE" sz="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de-D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uppieren 18"/>
          <p:cNvGrpSpPr/>
          <p:nvPr userDrawn="1"/>
        </p:nvGrpSpPr>
        <p:grpSpPr>
          <a:xfrm>
            <a:off x="-119063" y="6561450"/>
            <a:ext cx="9382125" cy="285750"/>
            <a:chOff x="-119063" y="6561450"/>
            <a:chExt cx="9382125" cy="285750"/>
          </a:xfrm>
        </p:grpSpPr>
        <p:sp>
          <p:nvSpPr>
            <p:cNvPr id="22" name="Textfeld 21"/>
            <p:cNvSpPr txBox="1">
              <a:spLocks noChangeArrowheads="1"/>
            </p:cNvSpPr>
            <p:nvPr userDrawn="1"/>
          </p:nvSpPr>
          <p:spPr bwMode="auto">
            <a:xfrm>
              <a:off x="420688" y="6626225"/>
              <a:ext cx="4092575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700" i="0" dirty="0">
                  <a:solidFill>
                    <a:srgbClr val="4B5860"/>
                  </a:solidFill>
                  <a:cs typeface="Arial" panose="020B0604020202020204" pitchFamily="34" charset="0"/>
                </a:rPr>
                <a:t>Umfassende Informationen und Neues rund um Buzil finden Sie auch online unter </a:t>
              </a:r>
              <a:r>
                <a:rPr lang="de-DE" altLang="de-DE" sz="700" i="0" u="sng" dirty="0">
                  <a:solidFill>
                    <a:srgbClr val="4B5860"/>
                  </a:solidFill>
                  <a:cs typeface="Arial" panose="020B0604020202020204" pitchFamily="34" charset="0"/>
                </a:rPr>
                <a:t>www.buzil.com</a:t>
              </a:r>
              <a:r>
                <a:rPr lang="de-DE" altLang="de-DE" sz="700" i="1" dirty="0">
                  <a:solidFill>
                    <a:srgbClr val="4B5860"/>
                  </a:solidFill>
                  <a:cs typeface="Arial" panose="020B0604020202020204" pitchFamily="34" charset="0"/>
                </a:rPr>
                <a:t>. </a:t>
              </a:r>
            </a:p>
          </p:txBody>
        </p:sp>
        <p:pic>
          <p:nvPicPr>
            <p:cNvPr id="25" name="Grafik 2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65" y="6664326"/>
              <a:ext cx="310637" cy="114915"/>
            </a:xfrm>
            <a:prstGeom prst="rect">
              <a:avLst/>
            </a:prstGeom>
          </p:spPr>
        </p:pic>
        <p:sp>
          <p:nvSpPr>
            <p:cNvPr id="26" name="Datumsplatzhalter 10"/>
            <p:cNvSpPr txBox="1">
              <a:spLocks/>
            </p:cNvSpPr>
            <p:nvPr userDrawn="1"/>
          </p:nvSpPr>
          <p:spPr>
            <a:xfrm>
              <a:off x="7740352" y="6631200"/>
              <a:ext cx="827648" cy="216000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451B3134-DC8B-4CEB-A1DF-4E715409E1A6}" type="datetime1">
                <a:rPr kumimoji="0" lang="de-DE" sz="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4B58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20.12.2019</a:t>
              </a:fld>
              <a:endPara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4B58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7" name="Gerade Verbindung 6"/>
            <p:cNvCxnSpPr/>
            <p:nvPr userDrawn="1"/>
          </p:nvCxnSpPr>
          <p:spPr>
            <a:xfrm>
              <a:off x="-119063" y="6561450"/>
              <a:ext cx="9382125" cy="0"/>
            </a:xfrm>
            <a:prstGeom prst="line">
              <a:avLst/>
            </a:prstGeom>
            <a:ln w="57150"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32000">
                    <a:schemeClr val="accent3">
                      <a:lumMod val="0"/>
                      <a:lumOff val="100000"/>
                    </a:schemeClr>
                  </a:gs>
                  <a:gs pos="78000">
                    <a:schemeClr val="accent3">
                      <a:lumMod val="60000"/>
                    </a:schemeClr>
                  </a:gs>
                </a:gsLst>
                <a:lin ang="16200000" scaled="1"/>
                <a:tileRect/>
              </a:gra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feld 27"/>
          <p:cNvSpPr txBox="1"/>
          <p:nvPr userDrawn="1"/>
        </p:nvSpPr>
        <p:spPr>
          <a:xfrm>
            <a:off x="8124825" y="6623046"/>
            <a:ext cx="1428750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CE6333B8-6464-4012-A43F-17680A7EFC16}" type="slidenum">
              <a:rPr lang="de-DE" altLang="de-DE" sz="800" smtClean="0">
                <a:solidFill>
                  <a:srgbClr val="4B5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de-DE" sz="800" dirty="0">
              <a:solidFill>
                <a:srgbClr val="4B58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el 30"/>
          <p:cNvSpPr>
            <a:spLocks noGrp="1"/>
          </p:cNvSpPr>
          <p:nvPr>
            <p:ph type="title" hasCustomPrompt="1"/>
          </p:nvPr>
        </p:nvSpPr>
        <p:spPr>
          <a:xfrm>
            <a:off x="523875" y="189437"/>
            <a:ext cx="6200775" cy="10120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8" name="Bildplatzhalter 25"/>
          <p:cNvSpPr>
            <a:spLocks noGrp="1"/>
          </p:cNvSpPr>
          <p:nvPr>
            <p:ph type="pic" sz="quarter" idx="10"/>
          </p:nvPr>
        </p:nvSpPr>
        <p:spPr>
          <a:xfrm>
            <a:off x="0" y="1220762"/>
            <a:ext cx="9144000" cy="17764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/>
              <a:t>Kliknij ikonę, aby dodać obraz</a:t>
            </a:r>
            <a:endParaRPr lang="de-DE" dirty="0"/>
          </a:p>
        </p:txBody>
      </p:sp>
      <p:sp>
        <p:nvSpPr>
          <p:cNvPr id="29" name="Abgerundetes Rechteck 28"/>
          <p:cNvSpPr/>
          <p:nvPr/>
        </p:nvSpPr>
        <p:spPr>
          <a:xfrm>
            <a:off x="612041" y="3206903"/>
            <a:ext cx="2167467" cy="700617"/>
          </a:xfrm>
          <a:prstGeom prst="roundRect">
            <a:avLst/>
          </a:prstGeom>
          <a:solidFill>
            <a:schemeClr val="bg1"/>
          </a:solidFill>
          <a:ln w="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Abgerundetes Rechteck 31"/>
          <p:cNvSpPr/>
          <p:nvPr/>
        </p:nvSpPr>
        <p:spPr>
          <a:xfrm>
            <a:off x="608602" y="4051318"/>
            <a:ext cx="2167467" cy="700617"/>
          </a:xfrm>
          <a:prstGeom prst="roundRect">
            <a:avLst/>
          </a:prstGeom>
          <a:solidFill>
            <a:schemeClr val="bg1"/>
          </a:solidFill>
          <a:ln w="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" name="Abgerundetes Rechteck 34"/>
          <p:cNvSpPr/>
          <p:nvPr/>
        </p:nvSpPr>
        <p:spPr>
          <a:xfrm>
            <a:off x="606484" y="4895733"/>
            <a:ext cx="2167467" cy="700617"/>
          </a:xfrm>
          <a:prstGeom prst="roundRect">
            <a:avLst/>
          </a:prstGeom>
          <a:solidFill>
            <a:schemeClr val="bg1"/>
          </a:solidFill>
          <a:ln w="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8" name="Abgerundetes Rechteck 37"/>
          <p:cNvSpPr/>
          <p:nvPr/>
        </p:nvSpPr>
        <p:spPr>
          <a:xfrm>
            <a:off x="607288" y="5740148"/>
            <a:ext cx="2167467" cy="700617"/>
          </a:xfrm>
          <a:prstGeom prst="roundRect">
            <a:avLst/>
          </a:prstGeom>
          <a:solidFill>
            <a:schemeClr val="bg1"/>
          </a:solidFill>
          <a:ln w="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1" name="Abgerundetes Rechteck 40"/>
          <p:cNvSpPr/>
          <p:nvPr/>
        </p:nvSpPr>
        <p:spPr>
          <a:xfrm>
            <a:off x="3647840" y="4928869"/>
            <a:ext cx="2167467" cy="700617"/>
          </a:xfrm>
          <a:prstGeom prst="roundRect">
            <a:avLst/>
          </a:prstGeom>
          <a:solidFill>
            <a:schemeClr val="bg1"/>
          </a:solidFill>
          <a:ln w="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4" name="Abgerundetes Rechteck 43"/>
          <p:cNvSpPr/>
          <p:nvPr/>
        </p:nvSpPr>
        <p:spPr>
          <a:xfrm>
            <a:off x="3651962" y="3228545"/>
            <a:ext cx="2167467" cy="700617"/>
          </a:xfrm>
          <a:prstGeom prst="roundRect">
            <a:avLst/>
          </a:prstGeom>
          <a:solidFill>
            <a:schemeClr val="bg1"/>
          </a:solidFill>
          <a:ln w="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7" name="Abgerundetes Rechteck 46"/>
          <p:cNvSpPr/>
          <p:nvPr/>
        </p:nvSpPr>
        <p:spPr>
          <a:xfrm>
            <a:off x="3651962" y="4078707"/>
            <a:ext cx="2167467" cy="700617"/>
          </a:xfrm>
          <a:prstGeom prst="roundRect">
            <a:avLst/>
          </a:prstGeom>
          <a:solidFill>
            <a:schemeClr val="bg1"/>
          </a:solidFill>
          <a:ln w="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0" name="Abgerundetes Rechteck 49"/>
          <p:cNvSpPr/>
          <p:nvPr/>
        </p:nvSpPr>
        <p:spPr>
          <a:xfrm>
            <a:off x="3647840" y="5745159"/>
            <a:ext cx="2167467" cy="700617"/>
          </a:xfrm>
          <a:prstGeom prst="roundRect">
            <a:avLst/>
          </a:prstGeom>
          <a:solidFill>
            <a:schemeClr val="bg1"/>
          </a:solidFill>
          <a:ln w="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3" name="Abgerundetes Rechteck 52"/>
          <p:cNvSpPr/>
          <p:nvPr/>
        </p:nvSpPr>
        <p:spPr>
          <a:xfrm>
            <a:off x="6691883" y="3214092"/>
            <a:ext cx="2167467" cy="700617"/>
          </a:xfrm>
          <a:prstGeom prst="roundRect">
            <a:avLst/>
          </a:prstGeom>
          <a:solidFill>
            <a:schemeClr val="bg1"/>
          </a:solidFill>
          <a:ln w="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6" name="Abgerundetes Rechteck 55"/>
          <p:cNvSpPr/>
          <p:nvPr/>
        </p:nvSpPr>
        <p:spPr>
          <a:xfrm>
            <a:off x="6689196" y="4051317"/>
            <a:ext cx="2167467" cy="700617"/>
          </a:xfrm>
          <a:prstGeom prst="roundRect">
            <a:avLst/>
          </a:prstGeom>
          <a:solidFill>
            <a:schemeClr val="bg1"/>
          </a:solidFill>
          <a:ln w="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9" name="Abgerundetes Rechteck 58"/>
          <p:cNvSpPr/>
          <p:nvPr/>
        </p:nvSpPr>
        <p:spPr>
          <a:xfrm>
            <a:off x="6689196" y="4895209"/>
            <a:ext cx="2167467" cy="700617"/>
          </a:xfrm>
          <a:prstGeom prst="roundRect">
            <a:avLst/>
          </a:prstGeom>
          <a:solidFill>
            <a:schemeClr val="bg1"/>
          </a:solidFill>
          <a:ln w="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2" name="Abgerundetes Rechteck 61"/>
          <p:cNvSpPr/>
          <p:nvPr/>
        </p:nvSpPr>
        <p:spPr>
          <a:xfrm>
            <a:off x="6689196" y="5740148"/>
            <a:ext cx="2167467" cy="700617"/>
          </a:xfrm>
          <a:prstGeom prst="roundRect">
            <a:avLst/>
          </a:prstGeom>
          <a:solidFill>
            <a:schemeClr val="bg1"/>
          </a:solidFill>
          <a:ln w="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>
          <a:xfrm>
            <a:off x="611188" y="3206750"/>
            <a:ext cx="2162175" cy="700088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4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620020" y="4062798"/>
            <a:ext cx="2162175" cy="700088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620020" y="4895051"/>
            <a:ext cx="2162175" cy="700088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6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20020" y="5745424"/>
            <a:ext cx="2162175" cy="700088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7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3657783" y="3229074"/>
            <a:ext cx="2162175" cy="700088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8" name="Textplatzhalter 4"/>
          <p:cNvSpPr>
            <a:spLocks noGrp="1"/>
          </p:cNvSpPr>
          <p:nvPr>
            <p:ph type="body" sz="quarter" idx="16"/>
          </p:nvPr>
        </p:nvSpPr>
        <p:spPr>
          <a:xfrm>
            <a:off x="3660693" y="4095676"/>
            <a:ext cx="2162175" cy="700088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9" name="Textplatzhalter 4"/>
          <p:cNvSpPr>
            <a:spLocks noGrp="1"/>
          </p:cNvSpPr>
          <p:nvPr>
            <p:ph type="body" sz="quarter" idx="17"/>
          </p:nvPr>
        </p:nvSpPr>
        <p:spPr>
          <a:xfrm>
            <a:off x="3657782" y="4942196"/>
            <a:ext cx="2162175" cy="700088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0" name="Textplatzhalter 4"/>
          <p:cNvSpPr>
            <a:spLocks noGrp="1"/>
          </p:cNvSpPr>
          <p:nvPr>
            <p:ph type="body" sz="quarter" idx="18"/>
          </p:nvPr>
        </p:nvSpPr>
        <p:spPr>
          <a:xfrm>
            <a:off x="3660508" y="5745424"/>
            <a:ext cx="2162175" cy="700088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1" name="Textplatzhalter 4"/>
          <p:cNvSpPr>
            <a:spLocks noGrp="1"/>
          </p:cNvSpPr>
          <p:nvPr>
            <p:ph type="body" sz="quarter" idx="19"/>
          </p:nvPr>
        </p:nvSpPr>
        <p:spPr>
          <a:xfrm>
            <a:off x="6691841" y="3229799"/>
            <a:ext cx="2162175" cy="700088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2" name="Textplatzhalter 4"/>
          <p:cNvSpPr>
            <a:spLocks noGrp="1"/>
          </p:cNvSpPr>
          <p:nvPr>
            <p:ph type="body" sz="quarter" idx="20"/>
          </p:nvPr>
        </p:nvSpPr>
        <p:spPr>
          <a:xfrm>
            <a:off x="6697458" y="4051581"/>
            <a:ext cx="2162175" cy="700088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3" name="Textplatzhalter 4"/>
          <p:cNvSpPr>
            <a:spLocks noGrp="1"/>
          </p:cNvSpPr>
          <p:nvPr>
            <p:ph type="body" sz="quarter" idx="21"/>
          </p:nvPr>
        </p:nvSpPr>
        <p:spPr>
          <a:xfrm>
            <a:off x="6680952" y="4889020"/>
            <a:ext cx="2162175" cy="700088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4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6696572" y="5745159"/>
            <a:ext cx="2162175" cy="700088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892163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5">
          <p15:clr>
            <a:srgbClr val="FBAE40"/>
          </p15:clr>
        </p15:guide>
        <p15:guide id="2" pos="5579">
          <p15:clr>
            <a:srgbClr val="FBAE40"/>
          </p15:clr>
        </p15:guide>
        <p15:guide id="3" orient="horz" pos="958">
          <p15:clr>
            <a:srgbClr val="FBAE40"/>
          </p15:clr>
        </p15:guide>
        <p15:guide id="4" orient="horz" pos="572">
          <p15:clr>
            <a:srgbClr val="FBAE40"/>
          </p15:clr>
        </p15:guide>
        <p15:guide id="5" pos="1565">
          <p15:clr>
            <a:srgbClr val="FBAE40"/>
          </p15:clr>
        </p15:guide>
        <p15:guide id="6" pos="1655">
          <p15:clr>
            <a:srgbClr val="FBAE40"/>
          </p15:clr>
        </p15:guide>
        <p15:guide id="7" pos="2971">
          <p15:clr>
            <a:srgbClr val="FBAE40"/>
          </p15:clr>
        </p15:guide>
        <p15:guide id="8" pos="4241">
          <p15:clr>
            <a:srgbClr val="FBAE40"/>
          </p15:clr>
        </p15:guide>
        <p15:guide id="9" pos="4332">
          <p15:clr>
            <a:srgbClr val="FBAE40"/>
          </p15:clr>
        </p15:guide>
        <p15:guide id="10" orient="horz" pos="3974">
          <p15:clr>
            <a:srgbClr val="FBAE40"/>
          </p15:clr>
        </p15:guide>
        <p15:guide id="11" orient="horz" pos="2387">
          <p15:clr>
            <a:srgbClr val="FBAE40"/>
          </p15:clr>
        </p15:guide>
        <p15:guide id="12" pos="2880">
          <p15:clr>
            <a:srgbClr val="FBAE40"/>
          </p15:clr>
        </p15:guide>
        <p15:guide id="13" pos="29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8EF5A37-C9CD-4B44-87B3-C42B25967A85}" type="datetime1">
              <a:rPr lang="en-US" smtClean="0"/>
              <a:t>12/20/2019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F4F4C0B-389A-44BB-A237-6BFF99731B6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0240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1D21C84-BD3F-4BBA-B394-0DE2689AA373}" type="datetime1">
              <a:rPr lang="en-US" smtClean="0"/>
              <a:t>12/20/2019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F4F4C0B-389A-44BB-A237-6BFF99731B6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0675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ung 8"/>
          <p:cNvGrpSpPr/>
          <p:nvPr userDrawn="1"/>
        </p:nvGrpSpPr>
        <p:grpSpPr>
          <a:xfrm>
            <a:off x="0" y="0"/>
            <a:ext cx="9144000" cy="1256825"/>
            <a:chOff x="0" y="0"/>
            <a:chExt cx="9144000" cy="1256825"/>
          </a:xfrm>
        </p:grpSpPr>
        <p:sp>
          <p:nvSpPr>
            <p:cNvPr id="7" name="Rechteck 6"/>
            <p:cNvSpPr/>
            <p:nvPr/>
          </p:nvSpPr>
          <p:spPr>
            <a:xfrm>
              <a:off x="0" y="0"/>
              <a:ext cx="9144000" cy="1189896"/>
            </a:xfrm>
            <a:prstGeom prst="rect">
              <a:avLst/>
            </a:prstGeom>
            <a:gradFill>
              <a:gsLst>
                <a:gs pos="0">
                  <a:srgbClr val="003570"/>
                </a:gs>
                <a:gs pos="100000">
                  <a:srgbClr val="004993"/>
                </a:gs>
              </a:gsLst>
              <a:lin ang="12180000" scaled="0"/>
            </a:gradFill>
            <a:ln w="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Bild 5" descr="Buzil_Logo_3D_Office_RGB_100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8674" y="287521"/>
              <a:ext cx="1676401" cy="621205"/>
            </a:xfrm>
            <a:prstGeom prst="rect">
              <a:avLst/>
            </a:prstGeom>
          </p:spPr>
        </p:pic>
        <p:pic>
          <p:nvPicPr>
            <p:cNvPr id="9" name="Bild 6" descr="Buzil_Verlaufslinie.t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86721"/>
              <a:ext cx="9144000" cy="70104"/>
            </a:xfrm>
            <a:prstGeom prst="rect">
              <a:avLst/>
            </a:prstGeom>
          </p:spPr>
        </p:pic>
      </p:grpSp>
      <p:sp>
        <p:nvSpPr>
          <p:cNvPr id="23" name="Inhaltsplatzhalter 22"/>
          <p:cNvSpPr>
            <a:spLocks noGrp="1"/>
          </p:cNvSpPr>
          <p:nvPr>
            <p:ph sz="quarter" idx="10"/>
          </p:nvPr>
        </p:nvSpPr>
        <p:spPr>
          <a:xfrm>
            <a:off x="504825" y="1447799"/>
            <a:ext cx="8237538" cy="457201"/>
          </a:xfrm>
        </p:spPr>
        <p:txBody>
          <a:bodyPr/>
          <a:lstStyle>
            <a:lvl1pPr marL="0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1"/>
          </p:nvPr>
        </p:nvSpPr>
        <p:spPr>
          <a:xfrm>
            <a:off x="504825" y="2001837"/>
            <a:ext cx="8237538" cy="4047012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grpSp>
        <p:nvGrpSpPr>
          <p:cNvPr id="24" name="Gruppieren 23"/>
          <p:cNvGrpSpPr/>
          <p:nvPr userDrawn="1"/>
        </p:nvGrpSpPr>
        <p:grpSpPr>
          <a:xfrm>
            <a:off x="-119063" y="6561450"/>
            <a:ext cx="9382125" cy="285750"/>
            <a:chOff x="-119063" y="6561450"/>
            <a:chExt cx="9382125" cy="285750"/>
          </a:xfrm>
        </p:grpSpPr>
        <p:sp>
          <p:nvSpPr>
            <p:cNvPr id="25" name="Textfeld 24"/>
            <p:cNvSpPr txBox="1">
              <a:spLocks noChangeArrowheads="1"/>
            </p:cNvSpPr>
            <p:nvPr userDrawn="1"/>
          </p:nvSpPr>
          <p:spPr bwMode="auto">
            <a:xfrm>
              <a:off x="420688" y="6626225"/>
              <a:ext cx="385394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de-DE" sz="700" i="0" dirty="0">
                  <a:solidFill>
                    <a:srgbClr val="4B5860"/>
                  </a:solidFill>
                  <a:cs typeface="Arial" panose="020B0604020202020204" pitchFamily="34" charset="0"/>
                </a:rPr>
                <a:t>Comprehensive information and news around Buzil is also available online at www.buzil.com</a:t>
              </a:r>
              <a:endParaRPr lang="de-DE" altLang="de-DE" sz="700" i="1" dirty="0">
                <a:solidFill>
                  <a:srgbClr val="4B586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26" name="Grafik 25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65" y="6664326"/>
              <a:ext cx="310637" cy="114915"/>
            </a:xfrm>
            <a:prstGeom prst="rect">
              <a:avLst/>
            </a:prstGeom>
          </p:spPr>
        </p:pic>
        <p:sp>
          <p:nvSpPr>
            <p:cNvPr id="27" name="Datumsplatzhalter 10"/>
            <p:cNvSpPr txBox="1">
              <a:spLocks/>
            </p:cNvSpPr>
            <p:nvPr userDrawn="1"/>
          </p:nvSpPr>
          <p:spPr>
            <a:xfrm>
              <a:off x="7740352" y="6631200"/>
              <a:ext cx="827648" cy="216000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451B3134-DC8B-4CEB-A1DF-4E715409E1A6}" type="datetime1">
                <a:rPr kumimoji="0" lang="de-DE" sz="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4B58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20.12.2019</a:t>
              </a:fld>
              <a:endPara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4B58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8" name="Gerade Verbindung 6"/>
            <p:cNvCxnSpPr/>
            <p:nvPr userDrawn="1"/>
          </p:nvCxnSpPr>
          <p:spPr>
            <a:xfrm>
              <a:off x="-119063" y="6561450"/>
              <a:ext cx="9382125" cy="0"/>
            </a:xfrm>
            <a:prstGeom prst="line">
              <a:avLst/>
            </a:prstGeom>
            <a:ln w="57150"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32000">
                    <a:schemeClr val="accent3">
                      <a:lumMod val="0"/>
                      <a:lumOff val="100000"/>
                    </a:schemeClr>
                  </a:gs>
                  <a:gs pos="78000">
                    <a:schemeClr val="accent3">
                      <a:lumMod val="60000"/>
                    </a:schemeClr>
                  </a:gs>
                </a:gsLst>
                <a:lin ang="16200000" scaled="1"/>
                <a:tileRect/>
              </a:gra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feld 28"/>
          <p:cNvSpPr txBox="1"/>
          <p:nvPr userDrawn="1"/>
        </p:nvSpPr>
        <p:spPr>
          <a:xfrm>
            <a:off x="8124825" y="6624000"/>
            <a:ext cx="1428750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CE6333B8-6464-4012-A43F-17680A7EFC16}" type="slidenum">
              <a:rPr lang="de-DE" altLang="de-DE" sz="800" smtClean="0">
                <a:solidFill>
                  <a:srgbClr val="4B5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de-DE" sz="800" dirty="0">
              <a:solidFill>
                <a:srgbClr val="4B58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el 30"/>
          <p:cNvSpPr>
            <a:spLocks noGrp="1"/>
          </p:cNvSpPr>
          <p:nvPr>
            <p:ph type="title"/>
          </p:nvPr>
        </p:nvSpPr>
        <p:spPr>
          <a:xfrm>
            <a:off x="523875" y="324909"/>
            <a:ext cx="6200775" cy="10120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3591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5">
          <p15:clr>
            <a:srgbClr val="FBAE40"/>
          </p15:clr>
        </p15:guide>
        <p15:guide id="2" pos="5579">
          <p15:clr>
            <a:srgbClr val="FBAE40"/>
          </p15:clr>
        </p15:guide>
        <p15:guide id="3" orient="horz" pos="958">
          <p15:clr>
            <a:srgbClr val="FBAE40"/>
          </p15:clr>
        </p15:guide>
        <p15:guide id="4" orient="horz" pos="57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ung 8"/>
          <p:cNvGrpSpPr/>
          <p:nvPr userDrawn="1"/>
        </p:nvGrpSpPr>
        <p:grpSpPr>
          <a:xfrm>
            <a:off x="0" y="0"/>
            <a:ext cx="9144000" cy="1256825"/>
            <a:chOff x="0" y="0"/>
            <a:chExt cx="9144000" cy="1256825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1189896"/>
            </a:xfrm>
            <a:prstGeom prst="rect">
              <a:avLst/>
            </a:prstGeom>
            <a:gradFill>
              <a:gsLst>
                <a:gs pos="0">
                  <a:srgbClr val="003570"/>
                </a:gs>
                <a:gs pos="100000">
                  <a:srgbClr val="004993"/>
                </a:gs>
              </a:gsLst>
              <a:lin ang="12180000" scaled="0"/>
            </a:gradFill>
            <a:ln w="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Bild 5" descr="Buzil_Logo_3D_Office_RGB_100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8674" y="287521"/>
              <a:ext cx="1676401" cy="621205"/>
            </a:xfrm>
            <a:prstGeom prst="rect">
              <a:avLst/>
            </a:prstGeom>
          </p:spPr>
        </p:pic>
        <p:pic>
          <p:nvPicPr>
            <p:cNvPr id="10" name="Bild 6" descr="Buzil_Verlaufslinie.t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86721"/>
              <a:ext cx="9144000" cy="70104"/>
            </a:xfrm>
            <a:prstGeom prst="rect">
              <a:avLst/>
            </a:prstGeom>
          </p:spPr>
        </p:pic>
      </p:grpSp>
      <p:sp>
        <p:nvSpPr>
          <p:cNvPr id="33" name="Inhaltsplatzhalter 32"/>
          <p:cNvSpPr>
            <a:spLocks noGrp="1"/>
          </p:cNvSpPr>
          <p:nvPr>
            <p:ph sz="quarter" idx="10"/>
          </p:nvPr>
        </p:nvSpPr>
        <p:spPr>
          <a:xfrm>
            <a:off x="506413" y="2047873"/>
            <a:ext cx="2520000" cy="3933827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4" name="Inhaltsplatzhalter 32"/>
          <p:cNvSpPr>
            <a:spLocks noGrp="1"/>
          </p:cNvSpPr>
          <p:nvPr>
            <p:ph sz="quarter" idx="11"/>
          </p:nvPr>
        </p:nvSpPr>
        <p:spPr>
          <a:xfrm>
            <a:off x="3369150" y="2047873"/>
            <a:ext cx="2520000" cy="3933827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5" name="Inhaltsplatzhalter 32"/>
          <p:cNvSpPr>
            <a:spLocks noGrp="1"/>
          </p:cNvSpPr>
          <p:nvPr>
            <p:ph sz="quarter" idx="12"/>
          </p:nvPr>
        </p:nvSpPr>
        <p:spPr>
          <a:xfrm>
            <a:off x="6231887" y="2047873"/>
            <a:ext cx="2520000" cy="3933827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/>
          </p:nvPr>
        </p:nvSpPr>
        <p:spPr>
          <a:xfrm>
            <a:off x="506413" y="1452563"/>
            <a:ext cx="2520000" cy="5381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idx="13"/>
          </p:nvPr>
        </p:nvSpPr>
        <p:spPr>
          <a:xfrm>
            <a:off x="3369150" y="1452563"/>
            <a:ext cx="2520000" cy="5381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idx="14"/>
          </p:nvPr>
        </p:nvSpPr>
        <p:spPr>
          <a:xfrm>
            <a:off x="6231887" y="1460812"/>
            <a:ext cx="2520000" cy="52991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grpSp>
        <p:nvGrpSpPr>
          <p:cNvPr id="30" name="Gruppieren 29"/>
          <p:cNvGrpSpPr/>
          <p:nvPr userDrawn="1"/>
        </p:nvGrpSpPr>
        <p:grpSpPr>
          <a:xfrm>
            <a:off x="-119063" y="6561450"/>
            <a:ext cx="9382125" cy="285750"/>
            <a:chOff x="-119063" y="6561450"/>
            <a:chExt cx="9382125" cy="285750"/>
          </a:xfrm>
        </p:grpSpPr>
        <p:sp>
          <p:nvSpPr>
            <p:cNvPr id="31" name="Textfeld 30"/>
            <p:cNvSpPr txBox="1">
              <a:spLocks noChangeArrowheads="1"/>
            </p:cNvSpPr>
            <p:nvPr userDrawn="1"/>
          </p:nvSpPr>
          <p:spPr bwMode="auto">
            <a:xfrm>
              <a:off x="420688" y="6626225"/>
              <a:ext cx="385394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de-DE" sz="700" i="0" dirty="0">
                  <a:solidFill>
                    <a:srgbClr val="4B5860"/>
                  </a:solidFill>
                  <a:cs typeface="Arial" panose="020B0604020202020204" pitchFamily="34" charset="0"/>
                </a:rPr>
                <a:t>Comprehensive information and news around Buzil is also available online at www.buzil.com</a:t>
              </a:r>
              <a:endParaRPr lang="de-DE" altLang="de-DE" sz="700" i="1" dirty="0">
                <a:solidFill>
                  <a:srgbClr val="4B586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32" name="Grafik 3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65" y="6664326"/>
              <a:ext cx="310637" cy="114915"/>
            </a:xfrm>
            <a:prstGeom prst="rect">
              <a:avLst/>
            </a:prstGeom>
          </p:spPr>
        </p:pic>
        <p:sp>
          <p:nvSpPr>
            <p:cNvPr id="36" name="Datumsplatzhalter 10"/>
            <p:cNvSpPr txBox="1">
              <a:spLocks/>
            </p:cNvSpPr>
            <p:nvPr userDrawn="1"/>
          </p:nvSpPr>
          <p:spPr>
            <a:xfrm>
              <a:off x="7740352" y="6631200"/>
              <a:ext cx="827648" cy="216000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451B3134-DC8B-4CEB-A1DF-4E715409E1A6}" type="datetime1">
                <a:rPr kumimoji="0" lang="de-DE" sz="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4B58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20.12.2019</a:t>
              </a:fld>
              <a:endPara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4B58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7" name="Gerade Verbindung 6"/>
            <p:cNvCxnSpPr/>
            <p:nvPr userDrawn="1"/>
          </p:nvCxnSpPr>
          <p:spPr>
            <a:xfrm>
              <a:off x="-119063" y="6561450"/>
              <a:ext cx="9382125" cy="0"/>
            </a:xfrm>
            <a:prstGeom prst="line">
              <a:avLst/>
            </a:prstGeom>
            <a:ln w="57150"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32000">
                    <a:schemeClr val="accent3">
                      <a:lumMod val="0"/>
                      <a:lumOff val="100000"/>
                    </a:schemeClr>
                  </a:gs>
                  <a:gs pos="78000">
                    <a:schemeClr val="accent3">
                      <a:lumMod val="60000"/>
                    </a:schemeClr>
                  </a:gs>
                </a:gsLst>
                <a:lin ang="16200000" scaled="1"/>
                <a:tileRect/>
              </a:gra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feld 38"/>
          <p:cNvSpPr txBox="1"/>
          <p:nvPr userDrawn="1"/>
        </p:nvSpPr>
        <p:spPr>
          <a:xfrm>
            <a:off x="8124825" y="6623046"/>
            <a:ext cx="1428750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CE6333B8-6464-4012-A43F-17680A7EFC16}" type="slidenum">
              <a:rPr lang="de-DE" altLang="de-DE" sz="800" smtClean="0">
                <a:solidFill>
                  <a:srgbClr val="4B5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de-DE" sz="800" dirty="0">
              <a:solidFill>
                <a:srgbClr val="4B58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el 30"/>
          <p:cNvSpPr>
            <a:spLocks noGrp="1"/>
          </p:cNvSpPr>
          <p:nvPr>
            <p:ph type="title"/>
          </p:nvPr>
        </p:nvSpPr>
        <p:spPr>
          <a:xfrm>
            <a:off x="523875" y="324909"/>
            <a:ext cx="6200775" cy="10120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551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  <p15:guide id="2" pos="385">
          <p15:clr>
            <a:srgbClr val="FBAE40"/>
          </p15:clr>
        </p15:guide>
        <p15:guide id="3" orient="horz" pos="958">
          <p15:clr>
            <a:srgbClr val="FBAE40"/>
          </p15:clr>
        </p15:guide>
        <p15:guide id="4" pos="5579">
          <p15:clr>
            <a:srgbClr val="FBAE40"/>
          </p15:clr>
        </p15:guide>
        <p15:guide id="5" orient="horz" pos="231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ung 8"/>
          <p:cNvGrpSpPr/>
          <p:nvPr userDrawn="1"/>
        </p:nvGrpSpPr>
        <p:grpSpPr>
          <a:xfrm>
            <a:off x="0" y="0"/>
            <a:ext cx="9144000" cy="1256825"/>
            <a:chOff x="0" y="0"/>
            <a:chExt cx="9144000" cy="1256825"/>
          </a:xfrm>
        </p:grpSpPr>
        <p:sp>
          <p:nvSpPr>
            <p:cNvPr id="7" name="Rechteck 6"/>
            <p:cNvSpPr/>
            <p:nvPr/>
          </p:nvSpPr>
          <p:spPr>
            <a:xfrm>
              <a:off x="0" y="0"/>
              <a:ext cx="9144000" cy="1189896"/>
            </a:xfrm>
            <a:prstGeom prst="rect">
              <a:avLst/>
            </a:prstGeom>
            <a:gradFill>
              <a:gsLst>
                <a:gs pos="0">
                  <a:srgbClr val="003570"/>
                </a:gs>
                <a:gs pos="100000">
                  <a:srgbClr val="004993"/>
                </a:gs>
              </a:gsLst>
              <a:lin ang="12180000" scaled="0"/>
            </a:gradFill>
            <a:ln w="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Bild 5" descr="Buzil_Logo_3D_Office_RGB_100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8674" y="287521"/>
              <a:ext cx="1676401" cy="621205"/>
            </a:xfrm>
            <a:prstGeom prst="rect">
              <a:avLst/>
            </a:prstGeom>
          </p:spPr>
        </p:pic>
        <p:pic>
          <p:nvPicPr>
            <p:cNvPr id="9" name="Bild 6" descr="Buzil_Verlaufslinie.t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86721"/>
              <a:ext cx="9144000" cy="70104"/>
            </a:xfrm>
            <a:prstGeom prst="rect">
              <a:avLst/>
            </a:prstGeom>
          </p:spPr>
        </p:pic>
      </p:grpSp>
      <p:sp>
        <p:nvSpPr>
          <p:cNvPr id="23" name="Inhaltsplatzhalter 22"/>
          <p:cNvSpPr>
            <a:spLocks noGrp="1"/>
          </p:cNvSpPr>
          <p:nvPr>
            <p:ph sz="quarter" idx="10"/>
          </p:nvPr>
        </p:nvSpPr>
        <p:spPr>
          <a:xfrm>
            <a:off x="504825" y="1915449"/>
            <a:ext cx="8237538" cy="4467225"/>
          </a:xfrm>
        </p:spPr>
        <p:txBody>
          <a:bodyPr/>
          <a:lstStyle>
            <a:lvl1pPr marL="0" indent="0">
              <a:buNone/>
              <a:defRPr sz="18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4" name="Inhaltsplatzhalter 22"/>
          <p:cNvSpPr>
            <a:spLocks noGrp="1"/>
          </p:cNvSpPr>
          <p:nvPr>
            <p:ph sz="quarter" idx="11"/>
          </p:nvPr>
        </p:nvSpPr>
        <p:spPr>
          <a:xfrm>
            <a:off x="504825" y="1447799"/>
            <a:ext cx="8237538" cy="457201"/>
          </a:xfrm>
        </p:spPr>
        <p:txBody>
          <a:bodyPr/>
          <a:lstStyle>
            <a:lvl1pPr marL="0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grpSp>
        <p:nvGrpSpPr>
          <p:cNvPr id="25" name="Gruppieren 24"/>
          <p:cNvGrpSpPr/>
          <p:nvPr userDrawn="1"/>
        </p:nvGrpSpPr>
        <p:grpSpPr>
          <a:xfrm>
            <a:off x="-119063" y="6561450"/>
            <a:ext cx="9382125" cy="285750"/>
            <a:chOff x="-119063" y="6561450"/>
            <a:chExt cx="9382125" cy="285750"/>
          </a:xfrm>
        </p:grpSpPr>
        <p:sp>
          <p:nvSpPr>
            <p:cNvPr id="26" name="Textfeld 25"/>
            <p:cNvSpPr txBox="1">
              <a:spLocks noChangeArrowheads="1"/>
            </p:cNvSpPr>
            <p:nvPr userDrawn="1"/>
          </p:nvSpPr>
          <p:spPr bwMode="auto">
            <a:xfrm>
              <a:off x="420688" y="6626225"/>
              <a:ext cx="385394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de-DE" sz="700" i="0" dirty="0">
                  <a:solidFill>
                    <a:srgbClr val="4B5860"/>
                  </a:solidFill>
                  <a:cs typeface="Arial" panose="020B0604020202020204" pitchFamily="34" charset="0"/>
                </a:rPr>
                <a:t>Comprehensive information and news around Buzil is also available online at www.buzil.com</a:t>
              </a:r>
              <a:endParaRPr lang="de-DE" altLang="de-DE" sz="700" i="1" dirty="0">
                <a:solidFill>
                  <a:srgbClr val="4B586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27" name="Grafik 26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65" y="6664326"/>
              <a:ext cx="310637" cy="114915"/>
            </a:xfrm>
            <a:prstGeom prst="rect">
              <a:avLst/>
            </a:prstGeom>
          </p:spPr>
        </p:pic>
        <p:sp>
          <p:nvSpPr>
            <p:cNvPr id="28" name="Datumsplatzhalter 10"/>
            <p:cNvSpPr txBox="1">
              <a:spLocks/>
            </p:cNvSpPr>
            <p:nvPr userDrawn="1"/>
          </p:nvSpPr>
          <p:spPr>
            <a:xfrm>
              <a:off x="7740352" y="6631200"/>
              <a:ext cx="827648" cy="216000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451B3134-DC8B-4CEB-A1DF-4E715409E1A6}" type="datetime1">
                <a:rPr kumimoji="0" lang="de-DE" sz="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4B58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20.12.2019</a:t>
              </a:fld>
              <a:endPara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4B58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9" name="Gerade Verbindung 6"/>
            <p:cNvCxnSpPr/>
            <p:nvPr userDrawn="1"/>
          </p:nvCxnSpPr>
          <p:spPr>
            <a:xfrm>
              <a:off x="-119063" y="6561450"/>
              <a:ext cx="9382125" cy="0"/>
            </a:xfrm>
            <a:prstGeom prst="line">
              <a:avLst/>
            </a:prstGeom>
            <a:ln w="57150"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32000">
                    <a:schemeClr val="accent3">
                      <a:lumMod val="0"/>
                      <a:lumOff val="100000"/>
                    </a:schemeClr>
                  </a:gs>
                  <a:gs pos="78000">
                    <a:schemeClr val="accent3">
                      <a:lumMod val="60000"/>
                    </a:schemeClr>
                  </a:gs>
                </a:gsLst>
                <a:lin ang="16200000" scaled="1"/>
                <a:tileRect/>
              </a:gra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feld 29"/>
          <p:cNvSpPr txBox="1"/>
          <p:nvPr userDrawn="1"/>
        </p:nvSpPr>
        <p:spPr>
          <a:xfrm>
            <a:off x="8124825" y="6624000"/>
            <a:ext cx="1428750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CE6333B8-6464-4012-A43F-17680A7EFC16}" type="slidenum">
              <a:rPr lang="de-DE" altLang="de-DE" sz="800" smtClean="0">
                <a:solidFill>
                  <a:srgbClr val="4B5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de-DE" sz="800" dirty="0">
              <a:solidFill>
                <a:srgbClr val="4B58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el 30"/>
          <p:cNvSpPr>
            <a:spLocks noGrp="1"/>
          </p:cNvSpPr>
          <p:nvPr>
            <p:ph type="title"/>
          </p:nvPr>
        </p:nvSpPr>
        <p:spPr>
          <a:xfrm>
            <a:off x="523875" y="324909"/>
            <a:ext cx="6200775" cy="10120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3069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5">
          <p15:clr>
            <a:srgbClr val="FBAE40"/>
          </p15:clr>
        </p15:guide>
        <p15:guide id="2" pos="5579">
          <p15:clr>
            <a:srgbClr val="FBAE40"/>
          </p15:clr>
        </p15:guide>
        <p15:guide id="3" orient="horz" pos="958">
          <p15:clr>
            <a:srgbClr val="FBAE40"/>
          </p15:clr>
        </p15:guide>
        <p15:guide id="4" orient="horz" pos="57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790700"/>
            <a:ext cx="5391150" cy="1552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grpSp>
        <p:nvGrpSpPr>
          <p:cNvPr id="7" name="Gruppierung 8"/>
          <p:cNvGrpSpPr/>
          <p:nvPr userDrawn="1"/>
        </p:nvGrpSpPr>
        <p:grpSpPr>
          <a:xfrm>
            <a:off x="0" y="0"/>
            <a:ext cx="9144000" cy="1256825"/>
            <a:chOff x="0" y="0"/>
            <a:chExt cx="9144000" cy="1256825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1189896"/>
            </a:xfrm>
            <a:prstGeom prst="rect">
              <a:avLst/>
            </a:prstGeom>
            <a:gradFill>
              <a:gsLst>
                <a:gs pos="0">
                  <a:srgbClr val="003570"/>
                </a:gs>
                <a:gs pos="100000">
                  <a:srgbClr val="004993"/>
                </a:gs>
              </a:gsLst>
              <a:lin ang="12180000" scaled="0"/>
            </a:gradFill>
            <a:ln w="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Bild 5" descr="Buzil_Logo_3D_Office_RGB_100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8674" y="287521"/>
              <a:ext cx="1676401" cy="621205"/>
            </a:xfrm>
            <a:prstGeom prst="rect">
              <a:avLst/>
            </a:prstGeom>
          </p:spPr>
        </p:pic>
        <p:pic>
          <p:nvPicPr>
            <p:cNvPr id="10" name="Bild 6" descr="Buzil_Verlaufslinie.t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86721"/>
              <a:ext cx="9144000" cy="70104"/>
            </a:xfrm>
            <a:prstGeom prst="rect">
              <a:avLst/>
            </a:prstGeom>
          </p:spPr>
        </p:pic>
      </p:grpSp>
      <p:sp>
        <p:nvSpPr>
          <p:cNvPr id="29" name="Bildplatzhalter 28"/>
          <p:cNvSpPr>
            <a:spLocks noGrp="1"/>
          </p:cNvSpPr>
          <p:nvPr userDrawn="1">
            <p:ph type="pic" sz="quarter" idx="12"/>
          </p:nvPr>
        </p:nvSpPr>
        <p:spPr>
          <a:xfrm>
            <a:off x="6334125" y="1463675"/>
            <a:ext cx="2520950" cy="19081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0" name="Bildplatzhalter 28"/>
          <p:cNvSpPr>
            <a:spLocks noGrp="1"/>
          </p:cNvSpPr>
          <p:nvPr userDrawn="1">
            <p:ph type="pic" sz="quarter" idx="13"/>
          </p:nvPr>
        </p:nvSpPr>
        <p:spPr>
          <a:xfrm>
            <a:off x="6345238" y="3616800"/>
            <a:ext cx="2520950" cy="19081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3" name="Text Placeholder 2"/>
          <p:cNvSpPr>
            <a:spLocks noGrp="1"/>
          </p:cNvSpPr>
          <p:nvPr userDrawn="1">
            <p:ph type="body" idx="14"/>
          </p:nvPr>
        </p:nvSpPr>
        <p:spPr>
          <a:xfrm>
            <a:off x="515937" y="1443038"/>
            <a:ext cx="5389563" cy="3476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5" name="Content Placeholder 2"/>
          <p:cNvSpPr>
            <a:spLocks noGrp="1"/>
          </p:cNvSpPr>
          <p:nvPr userDrawn="1">
            <p:ph idx="15"/>
          </p:nvPr>
        </p:nvSpPr>
        <p:spPr>
          <a:xfrm>
            <a:off x="514350" y="3964462"/>
            <a:ext cx="5391150" cy="1552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6" name="Text Placeholder 2"/>
          <p:cNvSpPr>
            <a:spLocks noGrp="1"/>
          </p:cNvSpPr>
          <p:nvPr userDrawn="1">
            <p:ph type="body" idx="16"/>
          </p:nvPr>
        </p:nvSpPr>
        <p:spPr>
          <a:xfrm>
            <a:off x="515937" y="3616800"/>
            <a:ext cx="5389563" cy="3476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grpSp>
        <p:nvGrpSpPr>
          <p:cNvPr id="26" name="Gruppieren 25"/>
          <p:cNvGrpSpPr/>
          <p:nvPr userDrawn="1"/>
        </p:nvGrpSpPr>
        <p:grpSpPr>
          <a:xfrm>
            <a:off x="-119063" y="6561450"/>
            <a:ext cx="9382125" cy="285750"/>
            <a:chOff x="-119063" y="6561450"/>
            <a:chExt cx="9382125" cy="285750"/>
          </a:xfrm>
        </p:grpSpPr>
        <p:sp>
          <p:nvSpPr>
            <p:cNvPr id="27" name="Textfeld 26"/>
            <p:cNvSpPr txBox="1">
              <a:spLocks noChangeArrowheads="1"/>
            </p:cNvSpPr>
            <p:nvPr userDrawn="1"/>
          </p:nvSpPr>
          <p:spPr bwMode="auto">
            <a:xfrm>
              <a:off x="420688" y="6626225"/>
              <a:ext cx="385394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de-DE" sz="700" i="0" dirty="0">
                  <a:solidFill>
                    <a:srgbClr val="4B5860"/>
                  </a:solidFill>
                  <a:cs typeface="Arial" panose="020B0604020202020204" pitchFamily="34" charset="0"/>
                </a:rPr>
                <a:t>Comprehensive information and news around Buzil is also available online at www.buzil.com</a:t>
              </a:r>
              <a:endParaRPr lang="de-DE" altLang="de-DE" sz="700" i="1" dirty="0">
                <a:solidFill>
                  <a:srgbClr val="4B586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28" name="Grafik 27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65" y="6664326"/>
              <a:ext cx="310637" cy="114915"/>
            </a:xfrm>
            <a:prstGeom prst="rect">
              <a:avLst/>
            </a:prstGeom>
          </p:spPr>
        </p:pic>
        <p:sp>
          <p:nvSpPr>
            <p:cNvPr id="32" name="Datumsplatzhalter 10"/>
            <p:cNvSpPr txBox="1">
              <a:spLocks/>
            </p:cNvSpPr>
            <p:nvPr userDrawn="1"/>
          </p:nvSpPr>
          <p:spPr>
            <a:xfrm>
              <a:off x="7740352" y="6631200"/>
              <a:ext cx="827648" cy="216000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451B3134-DC8B-4CEB-A1DF-4E715409E1A6}" type="datetime1">
                <a:rPr kumimoji="0" lang="de-DE" sz="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4B58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20.12.2019</a:t>
              </a:fld>
              <a:endPara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4B58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4" name="Gerade Verbindung 6"/>
            <p:cNvCxnSpPr/>
            <p:nvPr userDrawn="1"/>
          </p:nvCxnSpPr>
          <p:spPr>
            <a:xfrm>
              <a:off x="-119063" y="6561450"/>
              <a:ext cx="9382125" cy="0"/>
            </a:xfrm>
            <a:prstGeom prst="line">
              <a:avLst/>
            </a:prstGeom>
            <a:ln w="57150"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32000">
                    <a:schemeClr val="accent3">
                      <a:lumMod val="0"/>
                      <a:lumOff val="100000"/>
                    </a:schemeClr>
                  </a:gs>
                  <a:gs pos="78000">
                    <a:schemeClr val="accent3">
                      <a:lumMod val="60000"/>
                    </a:schemeClr>
                  </a:gs>
                </a:gsLst>
                <a:lin ang="16200000" scaled="1"/>
                <a:tileRect/>
              </a:gra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feld 36"/>
          <p:cNvSpPr txBox="1"/>
          <p:nvPr userDrawn="1"/>
        </p:nvSpPr>
        <p:spPr>
          <a:xfrm>
            <a:off x="8124825" y="6623046"/>
            <a:ext cx="1428750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CE6333B8-6464-4012-A43F-17680A7EFC16}" type="slidenum">
              <a:rPr lang="de-DE" altLang="de-DE" sz="800" smtClean="0">
                <a:solidFill>
                  <a:srgbClr val="4B5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de-DE" sz="800" dirty="0">
              <a:solidFill>
                <a:srgbClr val="4B58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el 30"/>
          <p:cNvSpPr>
            <a:spLocks noGrp="1"/>
          </p:cNvSpPr>
          <p:nvPr>
            <p:ph type="title"/>
          </p:nvPr>
        </p:nvSpPr>
        <p:spPr>
          <a:xfrm>
            <a:off x="523875" y="324909"/>
            <a:ext cx="6200775" cy="10120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3895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  <p15:guide id="2" pos="385">
          <p15:clr>
            <a:srgbClr val="FBAE40"/>
          </p15:clr>
        </p15:guide>
        <p15:guide id="3" orient="horz" pos="958">
          <p15:clr>
            <a:srgbClr val="FBAE40"/>
          </p15:clr>
        </p15:guide>
        <p15:guide id="4" orient="horz" pos="2319">
          <p15:clr>
            <a:srgbClr val="FBAE40"/>
          </p15:clr>
        </p15:guide>
        <p15:guide id="5" pos="557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 (Aufzählu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ung 8"/>
          <p:cNvGrpSpPr/>
          <p:nvPr userDrawn="1"/>
        </p:nvGrpSpPr>
        <p:grpSpPr>
          <a:xfrm>
            <a:off x="0" y="0"/>
            <a:ext cx="9144000" cy="1256825"/>
            <a:chOff x="0" y="0"/>
            <a:chExt cx="9144000" cy="1256825"/>
          </a:xfrm>
        </p:grpSpPr>
        <p:sp>
          <p:nvSpPr>
            <p:cNvPr id="7" name="Rechteck 6"/>
            <p:cNvSpPr/>
            <p:nvPr/>
          </p:nvSpPr>
          <p:spPr>
            <a:xfrm>
              <a:off x="0" y="0"/>
              <a:ext cx="9144000" cy="1189896"/>
            </a:xfrm>
            <a:prstGeom prst="rect">
              <a:avLst/>
            </a:prstGeom>
            <a:gradFill>
              <a:gsLst>
                <a:gs pos="0">
                  <a:srgbClr val="003570"/>
                </a:gs>
                <a:gs pos="100000">
                  <a:srgbClr val="004993"/>
                </a:gs>
              </a:gsLst>
              <a:lin ang="12180000" scaled="0"/>
            </a:gradFill>
            <a:ln w="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8" name="Bild 5" descr="Buzil_Logo_3D_Office_RGB_100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8674" y="287521"/>
              <a:ext cx="1676401" cy="621205"/>
            </a:xfrm>
            <a:prstGeom prst="rect">
              <a:avLst/>
            </a:prstGeom>
          </p:spPr>
        </p:pic>
        <p:pic>
          <p:nvPicPr>
            <p:cNvPr id="9" name="Bild 6" descr="Buzil_Verlaufslinie.t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86721"/>
              <a:ext cx="9144000" cy="70104"/>
            </a:xfrm>
            <a:prstGeom prst="rect">
              <a:avLst/>
            </a:prstGeom>
          </p:spPr>
        </p:pic>
      </p:grpSp>
      <p:sp>
        <p:nvSpPr>
          <p:cNvPr id="23" name="Inhaltsplatzhalter 22"/>
          <p:cNvSpPr>
            <a:spLocks noGrp="1"/>
          </p:cNvSpPr>
          <p:nvPr>
            <p:ph sz="quarter" idx="10"/>
          </p:nvPr>
        </p:nvSpPr>
        <p:spPr>
          <a:xfrm>
            <a:off x="504825" y="1923917"/>
            <a:ext cx="8237538" cy="4384808"/>
          </a:xfrm>
        </p:spPr>
        <p:txBody>
          <a:bodyPr>
            <a:normAutofit/>
          </a:bodyPr>
          <a:lstStyle>
            <a:lvl1pPr marL="285750" indent="-285750">
              <a:buFont typeface="Wingdings" panose="05000000000000000000" pitchFamily="2" charset="2"/>
              <a:buChar char="§"/>
              <a:defRPr sz="14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6000" indent="-271463">
              <a:spcBef>
                <a:spcPts val="500"/>
              </a:spcBef>
              <a:buFont typeface="Symbol" panose="05050102010706020507" pitchFamily="18" charset="2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050" indent="-171450"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4" name="Inhaltsplatzhalter 22"/>
          <p:cNvSpPr>
            <a:spLocks noGrp="1"/>
          </p:cNvSpPr>
          <p:nvPr>
            <p:ph sz="quarter" idx="11"/>
          </p:nvPr>
        </p:nvSpPr>
        <p:spPr>
          <a:xfrm>
            <a:off x="504825" y="1456266"/>
            <a:ext cx="8237538" cy="45720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0" name="Textfeld 19"/>
          <p:cNvSpPr txBox="1"/>
          <p:nvPr userDrawn="1"/>
        </p:nvSpPr>
        <p:spPr>
          <a:xfrm>
            <a:off x="8124825" y="6480171"/>
            <a:ext cx="1428750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CE6333B8-6464-4012-A43F-17680A7EFC16}" type="slidenum">
              <a:rPr lang="de-DE" altLang="de-DE" sz="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de-D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uppieren 18"/>
          <p:cNvGrpSpPr/>
          <p:nvPr userDrawn="1"/>
        </p:nvGrpSpPr>
        <p:grpSpPr>
          <a:xfrm>
            <a:off x="-119063" y="6561450"/>
            <a:ext cx="9382125" cy="285750"/>
            <a:chOff x="-119063" y="6561450"/>
            <a:chExt cx="9382125" cy="285750"/>
          </a:xfrm>
        </p:grpSpPr>
        <p:sp>
          <p:nvSpPr>
            <p:cNvPr id="22" name="Textfeld 21"/>
            <p:cNvSpPr txBox="1">
              <a:spLocks noChangeArrowheads="1"/>
            </p:cNvSpPr>
            <p:nvPr userDrawn="1"/>
          </p:nvSpPr>
          <p:spPr bwMode="auto">
            <a:xfrm>
              <a:off x="420688" y="6626225"/>
              <a:ext cx="4092575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700" i="0" dirty="0">
                  <a:solidFill>
                    <a:srgbClr val="4B5860"/>
                  </a:solidFill>
                  <a:cs typeface="Arial" panose="020B0604020202020204" pitchFamily="34" charset="0"/>
                </a:rPr>
                <a:t>Umfassende Informationen und Neues rund um Buzil finden Sie auch online unter </a:t>
              </a:r>
              <a:r>
                <a:rPr lang="de-DE" altLang="de-DE" sz="700" i="0" u="sng" dirty="0">
                  <a:solidFill>
                    <a:srgbClr val="4B5860"/>
                  </a:solidFill>
                  <a:cs typeface="Arial" panose="020B0604020202020204" pitchFamily="34" charset="0"/>
                </a:rPr>
                <a:t>www.buzil.com</a:t>
              </a:r>
              <a:r>
                <a:rPr lang="de-DE" altLang="de-DE" sz="700" i="1" dirty="0">
                  <a:solidFill>
                    <a:srgbClr val="4B5860"/>
                  </a:solidFill>
                  <a:cs typeface="Arial" panose="020B0604020202020204" pitchFamily="34" charset="0"/>
                </a:rPr>
                <a:t>. </a:t>
              </a:r>
            </a:p>
          </p:txBody>
        </p:sp>
        <p:pic>
          <p:nvPicPr>
            <p:cNvPr id="25" name="Grafik 2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65" y="6664326"/>
              <a:ext cx="310637" cy="114915"/>
            </a:xfrm>
            <a:prstGeom prst="rect">
              <a:avLst/>
            </a:prstGeom>
          </p:spPr>
        </p:pic>
        <p:sp>
          <p:nvSpPr>
            <p:cNvPr id="26" name="Datumsplatzhalter 10"/>
            <p:cNvSpPr txBox="1">
              <a:spLocks/>
            </p:cNvSpPr>
            <p:nvPr userDrawn="1"/>
          </p:nvSpPr>
          <p:spPr>
            <a:xfrm>
              <a:off x="7740352" y="6631200"/>
              <a:ext cx="827648" cy="216000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451B3134-DC8B-4CEB-A1DF-4E715409E1A6}" type="datetime1">
                <a:rPr kumimoji="0" lang="de-DE" sz="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4B58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20.12.2019</a:t>
              </a:fld>
              <a:endPara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4B58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7" name="Gerade Verbindung 6"/>
            <p:cNvCxnSpPr/>
            <p:nvPr userDrawn="1"/>
          </p:nvCxnSpPr>
          <p:spPr>
            <a:xfrm>
              <a:off x="-119063" y="6561450"/>
              <a:ext cx="9382125" cy="0"/>
            </a:xfrm>
            <a:prstGeom prst="line">
              <a:avLst/>
            </a:prstGeom>
            <a:ln w="57150"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32000">
                    <a:schemeClr val="accent3">
                      <a:lumMod val="0"/>
                      <a:lumOff val="100000"/>
                    </a:schemeClr>
                  </a:gs>
                  <a:gs pos="78000">
                    <a:schemeClr val="accent3">
                      <a:lumMod val="60000"/>
                    </a:schemeClr>
                  </a:gs>
                </a:gsLst>
                <a:lin ang="16200000" scaled="1"/>
                <a:tileRect/>
              </a:gra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feld 27"/>
          <p:cNvSpPr txBox="1"/>
          <p:nvPr userDrawn="1"/>
        </p:nvSpPr>
        <p:spPr>
          <a:xfrm>
            <a:off x="8124825" y="6623046"/>
            <a:ext cx="1428750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CE6333B8-6464-4012-A43F-17680A7EFC16}" type="slidenum">
              <a:rPr lang="de-DE" altLang="de-DE" sz="800" smtClean="0">
                <a:solidFill>
                  <a:srgbClr val="4B5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de-DE" sz="800" dirty="0">
              <a:solidFill>
                <a:srgbClr val="4B58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el 30"/>
          <p:cNvSpPr>
            <a:spLocks noGrp="1"/>
          </p:cNvSpPr>
          <p:nvPr>
            <p:ph type="title" hasCustomPrompt="1"/>
          </p:nvPr>
        </p:nvSpPr>
        <p:spPr>
          <a:xfrm>
            <a:off x="523875" y="189437"/>
            <a:ext cx="6200775" cy="10120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084897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5">
          <p15:clr>
            <a:srgbClr val="FBAE40"/>
          </p15:clr>
        </p15:guide>
        <p15:guide id="2" pos="5579">
          <p15:clr>
            <a:srgbClr val="FBAE40"/>
          </p15:clr>
        </p15:guide>
        <p15:guide id="3" orient="horz" pos="958">
          <p15:clr>
            <a:srgbClr val="FBAE40"/>
          </p15:clr>
        </p15:guide>
        <p15:guide id="4" orient="horz" pos="572">
          <p15:clr>
            <a:srgbClr val="FBAE40"/>
          </p15:clr>
        </p15:guide>
        <p15:guide id="5" pos="1565">
          <p15:clr>
            <a:srgbClr val="FBAE40"/>
          </p15:clr>
        </p15:guide>
        <p15:guide id="6" pos="1655">
          <p15:clr>
            <a:srgbClr val="FBAE40"/>
          </p15:clr>
        </p15:guide>
        <p15:guide id="7" pos="2971">
          <p15:clr>
            <a:srgbClr val="FBAE40"/>
          </p15:clr>
        </p15:guide>
        <p15:guide id="8" pos="4241">
          <p15:clr>
            <a:srgbClr val="FBAE40"/>
          </p15:clr>
        </p15:guide>
        <p15:guide id="9" pos="4332">
          <p15:clr>
            <a:srgbClr val="FBAE40"/>
          </p15:clr>
        </p15:guide>
        <p15:guide id="10" orient="horz" pos="3974">
          <p15:clr>
            <a:srgbClr val="FBAE40"/>
          </p15:clr>
        </p15:guide>
        <p15:guide id="11" orient="horz" pos="2387">
          <p15:clr>
            <a:srgbClr val="FBAE40"/>
          </p15:clr>
        </p15:guide>
        <p15:guide id="12" pos="2880">
          <p15:clr>
            <a:srgbClr val="FBAE40"/>
          </p15:clr>
        </p15:guide>
        <p15:guide id="13" pos="29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grpSp>
        <p:nvGrpSpPr>
          <p:cNvPr id="4" name="Gruppierung 8"/>
          <p:cNvGrpSpPr/>
          <p:nvPr userDrawn="1"/>
        </p:nvGrpSpPr>
        <p:grpSpPr>
          <a:xfrm>
            <a:off x="0" y="0"/>
            <a:ext cx="9144000" cy="1256825"/>
            <a:chOff x="0" y="0"/>
            <a:chExt cx="9144000" cy="1256825"/>
          </a:xfrm>
        </p:grpSpPr>
        <p:sp>
          <p:nvSpPr>
            <p:cNvPr id="5" name="Rechteck 4"/>
            <p:cNvSpPr/>
            <p:nvPr/>
          </p:nvSpPr>
          <p:spPr>
            <a:xfrm>
              <a:off x="0" y="0"/>
              <a:ext cx="9144000" cy="1189896"/>
            </a:xfrm>
            <a:prstGeom prst="rect">
              <a:avLst/>
            </a:prstGeom>
            <a:gradFill>
              <a:gsLst>
                <a:gs pos="0">
                  <a:srgbClr val="003570"/>
                </a:gs>
                <a:gs pos="100000">
                  <a:srgbClr val="004993"/>
                </a:gs>
              </a:gsLst>
              <a:lin ang="12180000" scaled="0"/>
            </a:gradFill>
            <a:ln w="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" name="Bild 5" descr="Buzil_Logo_3D_Office_RGB_100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8674" y="287521"/>
              <a:ext cx="1676401" cy="621205"/>
            </a:xfrm>
            <a:prstGeom prst="rect">
              <a:avLst/>
            </a:prstGeom>
          </p:spPr>
        </p:pic>
        <p:pic>
          <p:nvPicPr>
            <p:cNvPr id="7" name="Bild 6" descr="Buzil_Verlaufslinie.t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86721"/>
              <a:ext cx="9144000" cy="70104"/>
            </a:xfrm>
            <a:prstGeom prst="rect">
              <a:avLst/>
            </a:prstGeom>
          </p:spPr>
        </p:pic>
      </p:grpSp>
      <p:pic>
        <p:nvPicPr>
          <p:cNvPr id="21" name="Grafik 20"/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365"/>
            <a:ext cx="9153525" cy="5324475"/>
          </a:xfrm>
          <a:prstGeom prst="rect">
            <a:avLst/>
          </a:prstGeom>
        </p:spPr>
      </p:pic>
      <p:sp>
        <p:nvSpPr>
          <p:cNvPr id="18" name="Titel 26"/>
          <p:cNvSpPr>
            <a:spLocks noGrp="1"/>
          </p:cNvSpPr>
          <p:nvPr>
            <p:ph type="title"/>
          </p:nvPr>
        </p:nvSpPr>
        <p:spPr>
          <a:xfrm>
            <a:off x="4106338" y="3102246"/>
            <a:ext cx="4860396" cy="784763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20" name="Textplatzhalt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969943" y="3987800"/>
            <a:ext cx="3995738" cy="66833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Untertitelformat bearbeiten</a:t>
            </a:r>
          </a:p>
        </p:txBody>
      </p:sp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" y="6533388"/>
            <a:ext cx="9144000" cy="453200"/>
          </a:xfrm>
          <a:prstGeom prst="rect">
            <a:avLst/>
          </a:prstGeom>
        </p:spPr>
      </p:pic>
      <p:sp>
        <p:nvSpPr>
          <p:cNvPr id="23" name="Textfeld 22"/>
          <p:cNvSpPr txBox="1">
            <a:spLocks noChangeArrowheads="1"/>
          </p:cNvSpPr>
          <p:nvPr userDrawn="1"/>
        </p:nvSpPr>
        <p:spPr bwMode="auto">
          <a:xfrm>
            <a:off x="523701" y="6635159"/>
            <a:ext cx="206178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de-DE" sz="600" i="0" dirty="0">
                <a:solidFill>
                  <a:schemeClr val="bg1"/>
                </a:solidFill>
                <a:cs typeface="Arial" panose="020B0604020202020204" pitchFamily="34" charset="0"/>
              </a:rPr>
              <a:t>Aktualne informacje i serwis również na </a:t>
            </a:r>
            <a:r>
              <a:rPr lang="de-DE" altLang="de-DE" sz="600" b="1" i="0" u="sng" dirty="0">
                <a:solidFill>
                  <a:schemeClr val="bg1"/>
                </a:solidFill>
                <a:cs typeface="Arial" panose="020B0604020202020204" pitchFamily="34" charset="0"/>
              </a:rPr>
              <a:t>www.buzil.pl</a:t>
            </a:r>
            <a:r>
              <a:rPr lang="de-DE" altLang="de-DE" sz="600" b="1" i="1" dirty="0">
                <a:solidFill>
                  <a:schemeClr val="bg1"/>
                </a:solidFill>
                <a:cs typeface="Arial" panose="020B0604020202020204" pitchFamily="34" charset="0"/>
              </a:rPr>
              <a:t>. </a:t>
            </a:r>
          </a:p>
        </p:txBody>
      </p:sp>
      <p:sp>
        <p:nvSpPr>
          <p:cNvPr id="24" name="Datumsplatzhalter 10"/>
          <p:cNvSpPr txBox="1">
            <a:spLocks/>
          </p:cNvSpPr>
          <p:nvPr userDrawn="1"/>
        </p:nvSpPr>
        <p:spPr>
          <a:xfrm>
            <a:off x="7878797" y="6178614"/>
            <a:ext cx="839552" cy="11310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1B3134-DC8B-4CEB-A1DF-4E715409E1A6}" type="datetime1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20.12.2019</a:t>
            </a:fld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8356600" y="6637759"/>
            <a:ext cx="787400" cy="2159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CE6333B8-6464-4012-A43F-17680A7EFC16}" type="slidenum">
              <a:rPr lang="de-DE" altLang="de-DE" sz="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de-D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541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  <p15:guide id="2" pos="385">
          <p15:clr>
            <a:srgbClr val="FBAE40"/>
          </p15:clr>
        </p15:guide>
        <p15:guide id="3" pos="557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eading and content (li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ung 8"/>
          <p:cNvGrpSpPr/>
          <p:nvPr userDrawn="1"/>
        </p:nvGrpSpPr>
        <p:grpSpPr>
          <a:xfrm>
            <a:off x="0" y="0"/>
            <a:ext cx="9144000" cy="1256825"/>
            <a:chOff x="0" y="0"/>
            <a:chExt cx="9144000" cy="1256825"/>
          </a:xfrm>
        </p:grpSpPr>
        <p:sp>
          <p:nvSpPr>
            <p:cNvPr id="7" name="Rechteck 6"/>
            <p:cNvSpPr/>
            <p:nvPr/>
          </p:nvSpPr>
          <p:spPr>
            <a:xfrm>
              <a:off x="0" y="0"/>
              <a:ext cx="9144000" cy="1189896"/>
            </a:xfrm>
            <a:prstGeom prst="rect">
              <a:avLst/>
            </a:prstGeom>
            <a:gradFill>
              <a:gsLst>
                <a:gs pos="0">
                  <a:srgbClr val="003570"/>
                </a:gs>
                <a:gs pos="100000">
                  <a:srgbClr val="004993"/>
                </a:gs>
              </a:gsLst>
              <a:lin ang="12180000" scaled="0"/>
            </a:gradFill>
            <a:ln w="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8" name="Bild 5" descr="Buzil_Logo_3D_Office_RGB_100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8674" y="287521"/>
              <a:ext cx="1676401" cy="621205"/>
            </a:xfrm>
            <a:prstGeom prst="rect">
              <a:avLst/>
            </a:prstGeom>
          </p:spPr>
        </p:pic>
        <p:pic>
          <p:nvPicPr>
            <p:cNvPr id="9" name="Bild 6" descr="Buzil_Verlaufslinie.t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86721"/>
              <a:ext cx="9144000" cy="70104"/>
            </a:xfrm>
            <a:prstGeom prst="rect">
              <a:avLst/>
            </a:prstGeom>
          </p:spPr>
        </p:pic>
      </p:grpSp>
      <p:sp>
        <p:nvSpPr>
          <p:cNvPr id="23" name="Inhaltsplatzhalter 22"/>
          <p:cNvSpPr>
            <a:spLocks noGrp="1"/>
          </p:cNvSpPr>
          <p:nvPr>
            <p:ph sz="quarter" idx="10"/>
          </p:nvPr>
        </p:nvSpPr>
        <p:spPr>
          <a:xfrm>
            <a:off x="504825" y="1923917"/>
            <a:ext cx="8237538" cy="4384808"/>
          </a:xfrm>
        </p:spPr>
        <p:txBody>
          <a:bodyPr>
            <a:normAutofit/>
          </a:bodyPr>
          <a:lstStyle>
            <a:lvl1pPr marL="285750" indent="-285750">
              <a:buFont typeface="Wingdings" panose="05000000000000000000" pitchFamily="2" charset="2"/>
              <a:buChar char="§"/>
              <a:defRPr sz="14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6000" indent="-271463">
              <a:spcBef>
                <a:spcPts val="500"/>
              </a:spcBef>
              <a:buFont typeface="Symbol" panose="05050102010706020507" pitchFamily="18" charset="2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050" indent="-171450"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</p:txBody>
      </p:sp>
      <p:sp>
        <p:nvSpPr>
          <p:cNvPr id="24" name="Inhaltsplatzhalter 22"/>
          <p:cNvSpPr>
            <a:spLocks noGrp="1"/>
          </p:cNvSpPr>
          <p:nvPr>
            <p:ph sz="quarter" idx="11"/>
          </p:nvPr>
        </p:nvSpPr>
        <p:spPr>
          <a:xfrm>
            <a:off x="504825" y="1456266"/>
            <a:ext cx="8237538" cy="45720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feld 19"/>
          <p:cNvSpPr txBox="1"/>
          <p:nvPr userDrawn="1"/>
        </p:nvSpPr>
        <p:spPr>
          <a:xfrm>
            <a:off x="8124825" y="6480171"/>
            <a:ext cx="1428750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CE6333B8-6464-4012-A43F-17680A7EFC16}" type="slidenum">
              <a:rPr lang="de-DE" altLang="de-DE" sz="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de-D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uppieren 18"/>
          <p:cNvGrpSpPr/>
          <p:nvPr userDrawn="1"/>
        </p:nvGrpSpPr>
        <p:grpSpPr>
          <a:xfrm>
            <a:off x="-119063" y="6561450"/>
            <a:ext cx="9382125" cy="285750"/>
            <a:chOff x="-119063" y="6561450"/>
            <a:chExt cx="9382125" cy="285750"/>
          </a:xfrm>
        </p:grpSpPr>
        <p:sp>
          <p:nvSpPr>
            <p:cNvPr id="22" name="Textfeld 21"/>
            <p:cNvSpPr txBox="1">
              <a:spLocks noChangeArrowheads="1"/>
            </p:cNvSpPr>
            <p:nvPr userDrawn="1"/>
          </p:nvSpPr>
          <p:spPr bwMode="auto">
            <a:xfrm>
              <a:off x="420688" y="6626225"/>
              <a:ext cx="4092575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700" i="0" dirty="0">
                  <a:solidFill>
                    <a:srgbClr val="4B5860"/>
                  </a:solidFill>
                  <a:cs typeface="Arial" panose="020B0604020202020204" pitchFamily="34" charset="0"/>
                </a:rPr>
                <a:t>Umfassende Informationen und Neues rund um Buzil finden Sie auch online unter </a:t>
              </a:r>
              <a:r>
                <a:rPr lang="de-DE" altLang="de-DE" sz="700" i="0" u="sng" dirty="0">
                  <a:solidFill>
                    <a:srgbClr val="4B5860"/>
                  </a:solidFill>
                  <a:cs typeface="Arial" panose="020B0604020202020204" pitchFamily="34" charset="0"/>
                </a:rPr>
                <a:t>www.buzil.com</a:t>
              </a:r>
              <a:r>
                <a:rPr lang="de-DE" altLang="de-DE" sz="700" i="1" dirty="0">
                  <a:solidFill>
                    <a:srgbClr val="4B5860"/>
                  </a:solidFill>
                  <a:cs typeface="Arial" panose="020B0604020202020204" pitchFamily="34" charset="0"/>
                </a:rPr>
                <a:t>. </a:t>
              </a:r>
            </a:p>
          </p:txBody>
        </p:sp>
        <p:pic>
          <p:nvPicPr>
            <p:cNvPr id="25" name="Grafik 2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65" y="6664326"/>
              <a:ext cx="310637" cy="114915"/>
            </a:xfrm>
            <a:prstGeom prst="rect">
              <a:avLst/>
            </a:prstGeom>
          </p:spPr>
        </p:pic>
        <p:sp>
          <p:nvSpPr>
            <p:cNvPr id="26" name="Datumsplatzhalter 10"/>
            <p:cNvSpPr txBox="1">
              <a:spLocks/>
            </p:cNvSpPr>
            <p:nvPr userDrawn="1"/>
          </p:nvSpPr>
          <p:spPr>
            <a:xfrm>
              <a:off x="7740352" y="6631200"/>
              <a:ext cx="827648" cy="216000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451B3134-DC8B-4CEB-A1DF-4E715409E1A6}" type="datetime1">
                <a:rPr kumimoji="0" lang="de-DE" sz="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4B58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20.12.2019</a:t>
              </a:fld>
              <a:endPara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4B58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7" name="Gerade Verbindung 6"/>
            <p:cNvCxnSpPr/>
            <p:nvPr userDrawn="1"/>
          </p:nvCxnSpPr>
          <p:spPr>
            <a:xfrm>
              <a:off x="-119063" y="6561450"/>
              <a:ext cx="9382125" cy="0"/>
            </a:xfrm>
            <a:prstGeom prst="line">
              <a:avLst/>
            </a:prstGeom>
            <a:ln w="57150"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32000">
                    <a:schemeClr val="accent3">
                      <a:lumMod val="0"/>
                      <a:lumOff val="100000"/>
                    </a:schemeClr>
                  </a:gs>
                  <a:gs pos="78000">
                    <a:schemeClr val="accent3">
                      <a:lumMod val="60000"/>
                    </a:schemeClr>
                  </a:gs>
                </a:gsLst>
                <a:lin ang="16200000" scaled="1"/>
                <a:tileRect/>
              </a:gra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feld 27"/>
          <p:cNvSpPr txBox="1"/>
          <p:nvPr userDrawn="1"/>
        </p:nvSpPr>
        <p:spPr>
          <a:xfrm>
            <a:off x="8124825" y="6623046"/>
            <a:ext cx="1428750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CE6333B8-6464-4012-A43F-17680A7EFC16}" type="slidenum">
              <a:rPr lang="de-DE" altLang="de-DE" sz="800" smtClean="0">
                <a:solidFill>
                  <a:srgbClr val="4B5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de-DE" sz="800" dirty="0">
              <a:solidFill>
                <a:srgbClr val="4B58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el 30"/>
          <p:cNvSpPr>
            <a:spLocks noGrp="1"/>
          </p:cNvSpPr>
          <p:nvPr>
            <p:ph type="title" hasCustomPrompt="1"/>
          </p:nvPr>
        </p:nvSpPr>
        <p:spPr>
          <a:xfrm>
            <a:off x="523875" y="189437"/>
            <a:ext cx="6200775" cy="10120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281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5">
          <p15:clr>
            <a:srgbClr val="FBAE40"/>
          </p15:clr>
        </p15:guide>
        <p15:guide id="2" pos="5579">
          <p15:clr>
            <a:srgbClr val="FBAE40"/>
          </p15:clr>
        </p15:guide>
        <p15:guide id="3" orient="horz" pos="958">
          <p15:clr>
            <a:srgbClr val="FBAE40"/>
          </p15:clr>
        </p15:guide>
        <p15:guide id="4" orient="horz" pos="572">
          <p15:clr>
            <a:srgbClr val="FBAE40"/>
          </p15:clr>
        </p15:guide>
        <p15:guide id="5" pos="1565" userDrawn="1">
          <p15:clr>
            <a:srgbClr val="FBAE40"/>
          </p15:clr>
        </p15:guide>
        <p15:guide id="6" pos="1655" userDrawn="1">
          <p15:clr>
            <a:srgbClr val="FBAE40"/>
          </p15:clr>
        </p15:guide>
        <p15:guide id="7" pos="2971" userDrawn="1">
          <p15:clr>
            <a:srgbClr val="FBAE40"/>
          </p15:clr>
        </p15:guide>
        <p15:guide id="8" pos="4241" userDrawn="1">
          <p15:clr>
            <a:srgbClr val="FBAE40"/>
          </p15:clr>
        </p15:guide>
        <p15:guide id="9" pos="4332" userDrawn="1">
          <p15:clr>
            <a:srgbClr val="FBAE40"/>
          </p15:clr>
        </p15:guide>
        <p15:guide id="10" orient="horz" pos="3974" userDrawn="1">
          <p15:clr>
            <a:srgbClr val="FBAE40"/>
          </p15:clr>
        </p15:guide>
        <p15:guide id="11" orient="horz" pos="2387" userDrawn="1">
          <p15:clr>
            <a:srgbClr val="FBAE40"/>
          </p15:clr>
        </p15:guide>
        <p15:guide id="12" pos="2880" userDrawn="1">
          <p15:clr>
            <a:srgbClr val="FBAE40"/>
          </p15:clr>
        </p15:guide>
        <p15:guide id="13" pos="29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eadings ,content (list)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ung 8"/>
          <p:cNvGrpSpPr/>
          <p:nvPr userDrawn="1"/>
        </p:nvGrpSpPr>
        <p:grpSpPr>
          <a:xfrm>
            <a:off x="0" y="0"/>
            <a:ext cx="9144000" cy="1256825"/>
            <a:chOff x="0" y="0"/>
            <a:chExt cx="9144000" cy="1256825"/>
          </a:xfrm>
        </p:grpSpPr>
        <p:sp>
          <p:nvSpPr>
            <p:cNvPr id="7" name="Rechteck 6"/>
            <p:cNvSpPr/>
            <p:nvPr/>
          </p:nvSpPr>
          <p:spPr>
            <a:xfrm>
              <a:off x="0" y="0"/>
              <a:ext cx="9144000" cy="1189896"/>
            </a:xfrm>
            <a:prstGeom prst="rect">
              <a:avLst/>
            </a:prstGeom>
            <a:gradFill>
              <a:gsLst>
                <a:gs pos="0">
                  <a:srgbClr val="003570"/>
                </a:gs>
                <a:gs pos="100000">
                  <a:srgbClr val="004993"/>
                </a:gs>
              </a:gsLst>
              <a:lin ang="12180000" scaled="0"/>
            </a:gradFill>
            <a:ln w="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8" name="Bild 5" descr="Buzil_Logo_3D_Office_RGB_100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8674" y="287521"/>
              <a:ext cx="1676401" cy="621205"/>
            </a:xfrm>
            <a:prstGeom prst="rect">
              <a:avLst/>
            </a:prstGeom>
          </p:spPr>
        </p:pic>
        <p:pic>
          <p:nvPicPr>
            <p:cNvPr id="9" name="Bild 6" descr="Buzil_Verlaufslinie.t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86721"/>
              <a:ext cx="9144000" cy="70104"/>
            </a:xfrm>
            <a:prstGeom prst="rect">
              <a:avLst/>
            </a:prstGeom>
          </p:spPr>
        </p:pic>
      </p:grpSp>
      <p:sp>
        <p:nvSpPr>
          <p:cNvPr id="23" name="Inhaltsplatzhalter 22"/>
          <p:cNvSpPr>
            <a:spLocks noGrp="1"/>
          </p:cNvSpPr>
          <p:nvPr>
            <p:ph sz="quarter" idx="10"/>
          </p:nvPr>
        </p:nvSpPr>
        <p:spPr>
          <a:xfrm>
            <a:off x="504825" y="1456266"/>
            <a:ext cx="6227763" cy="45720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1"/>
          </p:nvPr>
        </p:nvSpPr>
        <p:spPr>
          <a:xfrm>
            <a:off x="6877050" y="1251490"/>
            <a:ext cx="2266950" cy="5295609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/>
              <a:t>Kliknij ikonę, aby dodać obraz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504825" y="1924579"/>
            <a:ext cx="6227763" cy="4384145"/>
          </a:xfrm>
        </p:spPr>
        <p:txBody>
          <a:bodyPr>
            <a:normAutofit/>
          </a:bodyPr>
          <a:lstStyle>
            <a:lvl1pPr marL="271463" indent="-271463"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8000" indent="-269875">
              <a:buFont typeface="Symbol" panose="05050102010706020507" pitchFamily="18" charset="2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</p:txBody>
      </p:sp>
      <p:sp>
        <p:nvSpPr>
          <p:cNvPr id="20" name="Textfeld 19"/>
          <p:cNvSpPr txBox="1"/>
          <p:nvPr userDrawn="1"/>
        </p:nvSpPr>
        <p:spPr>
          <a:xfrm>
            <a:off x="8124825" y="6480171"/>
            <a:ext cx="1428750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CE6333B8-6464-4012-A43F-17680A7EFC16}" type="slidenum">
              <a:rPr lang="de-DE" altLang="de-DE" sz="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de-D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uppieren 18"/>
          <p:cNvGrpSpPr/>
          <p:nvPr userDrawn="1"/>
        </p:nvGrpSpPr>
        <p:grpSpPr>
          <a:xfrm>
            <a:off x="-119063" y="6561450"/>
            <a:ext cx="9382125" cy="285750"/>
            <a:chOff x="-119063" y="6561450"/>
            <a:chExt cx="9382125" cy="285750"/>
          </a:xfrm>
        </p:grpSpPr>
        <p:sp>
          <p:nvSpPr>
            <p:cNvPr id="22" name="Textfeld 21"/>
            <p:cNvSpPr txBox="1">
              <a:spLocks noChangeArrowheads="1"/>
            </p:cNvSpPr>
            <p:nvPr userDrawn="1"/>
          </p:nvSpPr>
          <p:spPr bwMode="auto">
            <a:xfrm>
              <a:off x="420688" y="6626225"/>
              <a:ext cx="4092575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700" i="0" dirty="0">
                  <a:solidFill>
                    <a:srgbClr val="4B5860"/>
                  </a:solidFill>
                  <a:cs typeface="Arial" panose="020B0604020202020204" pitchFamily="34" charset="0"/>
                </a:rPr>
                <a:t>Umfassende Informationen und Neues rund um Buzil finden Sie auch online unter </a:t>
              </a:r>
              <a:r>
                <a:rPr lang="de-DE" altLang="de-DE" sz="700" i="0" u="sng" dirty="0">
                  <a:solidFill>
                    <a:srgbClr val="4B5860"/>
                  </a:solidFill>
                  <a:cs typeface="Arial" panose="020B0604020202020204" pitchFamily="34" charset="0"/>
                </a:rPr>
                <a:t>www.buzil.com</a:t>
              </a:r>
              <a:r>
                <a:rPr lang="de-DE" altLang="de-DE" sz="700" i="1" dirty="0">
                  <a:solidFill>
                    <a:srgbClr val="4B5860"/>
                  </a:solidFill>
                  <a:cs typeface="Arial" panose="020B0604020202020204" pitchFamily="34" charset="0"/>
                </a:rPr>
                <a:t>. </a:t>
              </a:r>
            </a:p>
          </p:txBody>
        </p:sp>
        <p:pic>
          <p:nvPicPr>
            <p:cNvPr id="24" name="Grafik 23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65" y="6664326"/>
              <a:ext cx="310637" cy="114915"/>
            </a:xfrm>
            <a:prstGeom prst="rect">
              <a:avLst/>
            </a:prstGeom>
          </p:spPr>
        </p:pic>
        <p:sp>
          <p:nvSpPr>
            <p:cNvPr id="25" name="Datumsplatzhalter 10"/>
            <p:cNvSpPr txBox="1">
              <a:spLocks/>
            </p:cNvSpPr>
            <p:nvPr userDrawn="1"/>
          </p:nvSpPr>
          <p:spPr>
            <a:xfrm>
              <a:off x="7740352" y="6631200"/>
              <a:ext cx="827648" cy="216000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451B3134-DC8B-4CEB-A1DF-4E715409E1A6}" type="datetime1">
                <a:rPr kumimoji="0" lang="de-DE" sz="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4B58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20.12.2019</a:t>
              </a:fld>
              <a:endPara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4B58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6" name="Gerade Verbindung 6"/>
            <p:cNvCxnSpPr/>
            <p:nvPr userDrawn="1"/>
          </p:nvCxnSpPr>
          <p:spPr>
            <a:xfrm>
              <a:off x="-119063" y="6561450"/>
              <a:ext cx="9382125" cy="0"/>
            </a:xfrm>
            <a:prstGeom prst="line">
              <a:avLst/>
            </a:prstGeom>
            <a:ln w="57150"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32000">
                    <a:schemeClr val="accent3">
                      <a:lumMod val="0"/>
                      <a:lumOff val="100000"/>
                    </a:schemeClr>
                  </a:gs>
                  <a:gs pos="78000">
                    <a:schemeClr val="accent3">
                      <a:lumMod val="60000"/>
                    </a:schemeClr>
                  </a:gs>
                </a:gsLst>
                <a:lin ang="16200000" scaled="1"/>
                <a:tileRect/>
              </a:gra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feld 26"/>
          <p:cNvSpPr txBox="1"/>
          <p:nvPr userDrawn="1"/>
        </p:nvSpPr>
        <p:spPr>
          <a:xfrm>
            <a:off x="8124825" y="6623046"/>
            <a:ext cx="1428750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CE6333B8-6464-4012-A43F-17680A7EFC16}" type="slidenum">
              <a:rPr lang="de-DE" altLang="de-DE" sz="800" smtClean="0">
                <a:solidFill>
                  <a:srgbClr val="4B5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de-DE" sz="800" dirty="0">
              <a:solidFill>
                <a:srgbClr val="4B58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el 30"/>
          <p:cNvSpPr>
            <a:spLocks noGrp="1"/>
          </p:cNvSpPr>
          <p:nvPr>
            <p:ph type="title" hasCustomPrompt="1"/>
          </p:nvPr>
        </p:nvSpPr>
        <p:spPr>
          <a:xfrm>
            <a:off x="523875" y="189437"/>
            <a:ext cx="6200775" cy="10120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38495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5">
          <p15:clr>
            <a:srgbClr val="FBAE40"/>
          </p15:clr>
        </p15:guide>
        <p15:guide id="2" pos="5579">
          <p15:clr>
            <a:srgbClr val="FBAE40"/>
          </p15:clr>
        </p15:guide>
        <p15:guide id="3" orient="horz" pos="958">
          <p15:clr>
            <a:srgbClr val="FBAE40"/>
          </p15:clr>
        </p15:guide>
        <p15:guide id="4" orient="horz" pos="572">
          <p15:clr>
            <a:srgbClr val="FBAE40"/>
          </p15:clr>
        </p15:guide>
        <p15:guide id="5" pos="1565">
          <p15:clr>
            <a:srgbClr val="FBAE40"/>
          </p15:clr>
        </p15:guide>
        <p15:guide id="6" pos="1655">
          <p15:clr>
            <a:srgbClr val="FBAE40"/>
          </p15:clr>
        </p15:guide>
        <p15:guide id="7" pos="2971">
          <p15:clr>
            <a:srgbClr val="FBAE40"/>
          </p15:clr>
        </p15:guide>
        <p15:guide id="8" pos="4241">
          <p15:clr>
            <a:srgbClr val="FBAE40"/>
          </p15:clr>
        </p15:guide>
        <p15:guide id="9" pos="4332">
          <p15:clr>
            <a:srgbClr val="FBAE40"/>
          </p15:clr>
        </p15:guide>
        <p15:guide id="10" orient="horz" pos="3974">
          <p15:clr>
            <a:srgbClr val="FBAE40"/>
          </p15:clr>
        </p15:guide>
        <p15:guide id="11" orient="horz" pos="2387">
          <p15:clr>
            <a:srgbClr val="FBAE40"/>
          </p15:clr>
        </p15:guide>
        <p15:guide id="12" pos="29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, 2 heading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6886" y="3663910"/>
            <a:ext cx="4075113" cy="264481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Symbol" panose="05050102010706020507" pitchFamily="18" charset="2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</p:txBody>
      </p:sp>
      <p:grpSp>
        <p:nvGrpSpPr>
          <p:cNvPr id="8" name="Gruppierung 8"/>
          <p:cNvGrpSpPr/>
          <p:nvPr userDrawn="1"/>
        </p:nvGrpSpPr>
        <p:grpSpPr>
          <a:xfrm>
            <a:off x="0" y="-33867"/>
            <a:ext cx="9144000" cy="1256825"/>
            <a:chOff x="0" y="0"/>
            <a:chExt cx="9144000" cy="1256825"/>
          </a:xfrm>
        </p:grpSpPr>
        <p:sp>
          <p:nvSpPr>
            <p:cNvPr id="9" name="Rechteck 8"/>
            <p:cNvSpPr/>
            <p:nvPr/>
          </p:nvSpPr>
          <p:spPr>
            <a:xfrm>
              <a:off x="0" y="0"/>
              <a:ext cx="9144000" cy="1189896"/>
            </a:xfrm>
            <a:prstGeom prst="rect">
              <a:avLst/>
            </a:prstGeom>
            <a:gradFill>
              <a:gsLst>
                <a:gs pos="0">
                  <a:srgbClr val="003570"/>
                </a:gs>
                <a:gs pos="100000">
                  <a:srgbClr val="004993"/>
                </a:gs>
              </a:gsLst>
              <a:lin ang="12180000" scaled="0"/>
            </a:gradFill>
            <a:ln w="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0" name="Bild 5" descr="Buzil_Logo_3D_Office_RGB_100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8674" y="321389"/>
              <a:ext cx="1676401" cy="621205"/>
            </a:xfrm>
            <a:prstGeom prst="rect">
              <a:avLst/>
            </a:prstGeom>
          </p:spPr>
        </p:pic>
        <p:pic>
          <p:nvPicPr>
            <p:cNvPr id="11" name="Bild 6" descr="Buzil_Verlaufslinie.t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86721"/>
              <a:ext cx="9144000" cy="70104"/>
            </a:xfrm>
            <a:prstGeom prst="rect">
              <a:avLst/>
            </a:prstGeom>
          </p:spPr>
        </p:pic>
      </p:grpSp>
      <p:sp>
        <p:nvSpPr>
          <p:cNvPr id="26" name="Bildplatzhalter 25"/>
          <p:cNvSpPr>
            <a:spLocks noGrp="1"/>
          </p:cNvSpPr>
          <p:nvPr>
            <p:ph type="pic" sz="quarter" idx="10"/>
          </p:nvPr>
        </p:nvSpPr>
        <p:spPr>
          <a:xfrm>
            <a:off x="0" y="1220762"/>
            <a:ext cx="9144000" cy="17764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/>
              <a:t>Kliknij ikonę, aby dodać obraz</a:t>
            </a:r>
            <a:endParaRPr lang="de-DE" dirty="0"/>
          </a:p>
        </p:txBody>
      </p:sp>
      <p:sp>
        <p:nvSpPr>
          <p:cNvPr id="30" name="Text Placeholder 2"/>
          <p:cNvSpPr>
            <a:spLocks noGrp="1"/>
          </p:cNvSpPr>
          <p:nvPr>
            <p:ph type="body" idx="12"/>
          </p:nvPr>
        </p:nvSpPr>
        <p:spPr>
          <a:xfrm>
            <a:off x="506412" y="3204118"/>
            <a:ext cx="4064002" cy="32003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sz="half" idx="13"/>
          </p:nvPr>
        </p:nvSpPr>
        <p:spPr>
          <a:xfrm>
            <a:off x="4859335" y="3663910"/>
            <a:ext cx="3995739" cy="264481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Symbol" panose="05050102010706020507" pitchFamily="18" charset="2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idx="14"/>
          </p:nvPr>
        </p:nvSpPr>
        <p:spPr>
          <a:xfrm>
            <a:off x="4859336" y="3204118"/>
            <a:ext cx="3995739" cy="32003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Textfeld 22"/>
          <p:cNvSpPr txBox="1"/>
          <p:nvPr userDrawn="1"/>
        </p:nvSpPr>
        <p:spPr>
          <a:xfrm>
            <a:off x="8124825" y="6480171"/>
            <a:ext cx="1428750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CE6333B8-6464-4012-A43F-17680A7EFC16}" type="slidenum">
              <a:rPr lang="de-DE" altLang="de-DE" sz="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de-D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uppieren 21"/>
          <p:cNvGrpSpPr/>
          <p:nvPr userDrawn="1"/>
        </p:nvGrpSpPr>
        <p:grpSpPr>
          <a:xfrm>
            <a:off x="-119063" y="6561450"/>
            <a:ext cx="9382125" cy="285750"/>
            <a:chOff x="-119063" y="6561450"/>
            <a:chExt cx="9382125" cy="285750"/>
          </a:xfrm>
        </p:grpSpPr>
        <p:sp>
          <p:nvSpPr>
            <p:cNvPr id="24" name="Textfeld 23"/>
            <p:cNvSpPr txBox="1">
              <a:spLocks noChangeArrowheads="1"/>
            </p:cNvSpPr>
            <p:nvPr userDrawn="1"/>
          </p:nvSpPr>
          <p:spPr bwMode="auto">
            <a:xfrm>
              <a:off x="420688" y="6626225"/>
              <a:ext cx="4092575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700" i="0" dirty="0">
                  <a:solidFill>
                    <a:srgbClr val="4B5860"/>
                  </a:solidFill>
                  <a:cs typeface="Arial" panose="020B0604020202020204" pitchFamily="34" charset="0"/>
                </a:rPr>
                <a:t>Umfassende Informationen und Neues rund um Buzil finden Sie auch online unter </a:t>
              </a:r>
              <a:r>
                <a:rPr lang="de-DE" altLang="de-DE" sz="700" i="0" u="sng" dirty="0">
                  <a:solidFill>
                    <a:srgbClr val="4B5860"/>
                  </a:solidFill>
                  <a:cs typeface="Arial" panose="020B0604020202020204" pitchFamily="34" charset="0"/>
                </a:rPr>
                <a:t>www.buzil.com</a:t>
              </a:r>
              <a:r>
                <a:rPr lang="de-DE" altLang="de-DE" sz="700" i="1" dirty="0">
                  <a:solidFill>
                    <a:srgbClr val="4B5860"/>
                  </a:solidFill>
                  <a:cs typeface="Arial" panose="020B0604020202020204" pitchFamily="34" charset="0"/>
                </a:rPr>
                <a:t>. </a:t>
              </a:r>
            </a:p>
          </p:txBody>
        </p:sp>
        <p:pic>
          <p:nvPicPr>
            <p:cNvPr id="25" name="Grafik 2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65" y="6664326"/>
              <a:ext cx="310637" cy="114915"/>
            </a:xfrm>
            <a:prstGeom prst="rect">
              <a:avLst/>
            </a:prstGeom>
          </p:spPr>
        </p:pic>
        <p:sp>
          <p:nvSpPr>
            <p:cNvPr id="28" name="Datumsplatzhalter 10"/>
            <p:cNvSpPr txBox="1">
              <a:spLocks/>
            </p:cNvSpPr>
            <p:nvPr userDrawn="1"/>
          </p:nvSpPr>
          <p:spPr>
            <a:xfrm>
              <a:off x="7740352" y="6631200"/>
              <a:ext cx="827648" cy="216000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451B3134-DC8B-4CEB-A1DF-4E715409E1A6}" type="datetime1">
                <a:rPr kumimoji="0" lang="de-DE" sz="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4B58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20.12.2019</a:t>
              </a:fld>
              <a:endPara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4B58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3" name="Gerade Verbindung 6"/>
            <p:cNvCxnSpPr/>
            <p:nvPr userDrawn="1"/>
          </p:nvCxnSpPr>
          <p:spPr>
            <a:xfrm>
              <a:off x="-119063" y="6561450"/>
              <a:ext cx="9382125" cy="0"/>
            </a:xfrm>
            <a:prstGeom prst="line">
              <a:avLst/>
            </a:prstGeom>
            <a:ln w="57150"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32000">
                    <a:schemeClr val="accent3">
                      <a:lumMod val="0"/>
                      <a:lumOff val="100000"/>
                    </a:schemeClr>
                  </a:gs>
                  <a:gs pos="78000">
                    <a:schemeClr val="accent3">
                      <a:lumMod val="60000"/>
                    </a:schemeClr>
                  </a:gs>
                </a:gsLst>
                <a:lin ang="16200000" scaled="1"/>
                <a:tileRect/>
              </a:gra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feld 33"/>
          <p:cNvSpPr txBox="1"/>
          <p:nvPr userDrawn="1"/>
        </p:nvSpPr>
        <p:spPr>
          <a:xfrm>
            <a:off x="8124825" y="6623046"/>
            <a:ext cx="1428750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CE6333B8-6464-4012-A43F-17680A7EFC16}" type="slidenum">
              <a:rPr lang="de-DE" altLang="de-DE" sz="800" smtClean="0">
                <a:solidFill>
                  <a:srgbClr val="4B5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de-DE" sz="800" dirty="0">
              <a:solidFill>
                <a:srgbClr val="4B58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el 30"/>
          <p:cNvSpPr>
            <a:spLocks noGrp="1"/>
          </p:cNvSpPr>
          <p:nvPr>
            <p:ph type="title" hasCustomPrompt="1"/>
          </p:nvPr>
        </p:nvSpPr>
        <p:spPr>
          <a:xfrm>
            <a:off x="523875" y="189437"/>
            <a:ext cx="6200775" cy="10120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90884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5" userDrawn="1">
          <p15:clr>
            <a:srgbClr val="FBAE40"/>
          </p15:clr>
        </p15:guide>
        <p15:guide id="2" orient="horz" pos="572" userDrawn="1">
          <p15:clr>
            <a:srgbClr val="FBAE40"/>
          </p15:clr>
        </p15:guide>
        <p15:guide id="3" pos="5579" userDrawn="1">
          <p15:clr>
            <a:srgbClr val="FBAE40"/>
          </p15:clr>
        </p15:guide>
        <p15:guide id="4" orient="horz" pos="958" userDrawn="1">
          <p15:clr>
            <a:srgbClr val="FBAE40"/>
          </p15:clr>
        </p15:guide>
        <p15:guide id="5" pos="1565" userDrawn="1">
          <p15:clr>
            <a:srgbClr val="FBAE40"/>
          </p15:clr>
        </p15:guide>
        <p15:guide id="6" pos="1655" userDrawn="1">
          <p15:clr>
            <a:srgbClr val="FBAE40"/>
          </p15:clr>
        </p15:guide>
        <p15:guide id="7" pos="4241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pos="295" userDrawn="1">
          <p15:clr>
            <a:srgbClr val="FBAE40"/>
          </p15:clr>
        </p15:guide>
        <p15:guide id="10" pos="4332" userDrawn="1">
          <p15:clr>
            <a:srgbClr val="FBAE40"/>
          </p15:clr>
        </p15:guide>
        <p15:guide id="11" pos="2971" userDrawn="1">
          <p15:clr>
            <a:srgbClr val="FBAE40"/>
          </p15:clr>
        </p15:guide>
        <p15:guide id="12" orient="horz" pos="1888" userDrawn="1">
          <p15:clr>
            <a:srgbClr val="FBAE40"/>
          </p15:clr>
        </p15:guide>
        <p15:guide id="13" orient="horz" pos="3974" userDrawn="1">
          <p15:clr>
            <a:srgbClr val="FBAE40"/>
          </p15:clr>
        </p15:guide>
        <p15:guide id="14" pos="306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, 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6886" y="3663910"/>
            <a:ext cx="8359777" cy="264481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Symbol" panose="05050102010706020507" pitchFamily="18" charset="2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</p:txBody>
      </p:sp>
      <p:grpSp>
        <p:nvGrpSpPr>
          <p:cNvPr id="8" name="Gruppierung 8"/>
          <p:cNvGrpSpPr/>
          <p:nvPr userDrawn="1"/>
        </p:nvGrpSpPr>
        <p:grpSpPr>
          <a:xfrm>
            <a:off x="0" y="-33867"/>
            <a:ext cx="9144000" cy="1256825"/>
            <a:chOff x="0" y="0"/>
            <a:chExt cx="9144000" cy="1256825"/>
          </a:xfrm>
        </p:grpSpPr>
        <p:sp>
          <p:nvSpPr>
            <p:cNvPr id="9" name="Rechteck 8"/>
            <p:cNvSpPr/>
            <p:nvPr/>
          </p:nvSpPr>
          <p:spPr>
            <a:xfrm>
              <a:off x="0" y="0"/>
              <a:ext cx="9144000" cy="1189896"/>
            </a:xfrm>
            <a:prstGeom prst="rect">
              <a:avLst/>
            </a:prstGeom>
            <a:gradFill>
              <a:gsLst>
                <a:gs pos="0">
                  <a:srgbClr val="003570"/>
                </a:gs>
                <a:gs pos="100000">
                  <a:srgbClr val="004993"/>
                </a:gs>
              </a:gsLst>
              <a:lin ang="12180000" scaled="0"/>
            </a:gradFill>
            <a:ln w="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0" name="Bild 5" descr="Buzil_Logo_3D_Office_RGB_100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8674" y="321389"/>
              <a:ext cx="1676401" cy="621205"/>
            </a:xfrm>
            <a:prstGeom prst="rect">
              <a:avLst/>
            </a:prstGeom>
          </p:spPr>
        </p:pic>
        <p:pic>
          <p:nvPicPr>
            <p:cNvPr id="11" name="Bild 6" descr="Buzil_Verlaufslinie.t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86721"/>
              <a:ext cx="9144000" cy="70104"/>
            </a:xfrm>
            <a:prstGeom prst="rect">
              <a:avLst/>
            </a:prstGeom>
          </p:spPr>
        </p:pic>
      </p:grpSp>
      <p:sp>
        <p:nvSpPr>
          <p:cNvPr id="26" name="Bildplatzhalter 25"/>
          <p:cNvSpPr>
            <a:spLocks noGrp="1"/>
          </p:cNvSpPr>
          <p:nvPr>
            <p:ph type="pic" sz="quarter" idx="10"/>
          </p:nvPr>
        </p:nvSpPr>
        <p:spPr>
          <a:xfrm>
            <a:off x="0" y="1220762"/>
            <a:ext cx="9144000" cy="17764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/>
              <a:t>Kliknij ikonę, aby dodać obraz</a:t>
            </a:r>
            <a:endParaRPr lang="de-DE" dirty="0"/>
          </a:p>
        </p:txBody>
      </p:sp>
      <p:sp>
        <p:nvSpPr>
          <p:cNvPr id="30" name="Text Placeholder 2"/>
          <p:cNvSpPr>
            <a:spLocks noGrp="1"/>
          </p:cNvSpPr>
          <p:nvPr>
            <p:ph type="body" idx="12"/>
          </p:nvPr>
        </p:nvSpPr>
        <p:spPr>
          <a:xfrm>
            <a:off x="506411" y="3204118"/>
            <a:ext cx="8350251" cy="32003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Textfeld 22"/>
          <p:cNvSpPr txBox="1"/>
          <p:nvPr userDrawn="1"/>
        </p:nvSpPr>
        <p:spPr>
          <a:xfrm>
            <a:off x="8124825" y="6480171"/>
            <a:ext cx="1428750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CE6333B8-6464-4012-A43F-17680A7EFC16}" type="slidenum">
              <a:rPr lang="de-DE" altLang="de-DE" sz="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de-D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uppieren 21"/>
          <p:cNvGrpSpPr/>
          <p:nvPr userDrawn="1"/>
        </p:nvGrpSpPr>
        <p:grpSpPr>
          <a:xfrm>
            <a:off x="-119063" y="6561450"/>
            <a:ext cx="9382125" cy="285750"/>
            <a:chOff x="-119063" y="6561450"/>
            <a:chExt cx="9382125" cy="285750"/>
          </a:xfrm>
        </p:grpSpPr>
        <p:sp>
          <p:nvSpPr>
            <p:cNvPr id="24" name="Textfeld 23"/>
            <p:cNvSpPr txBox="1">
              <a:spLocks noChangeArrowheads="1"/>
            </p:cNvSpPr>
            <p:nvPr userDrawn="1"/>
          </p:nvSpPr>
          <p:spPr bwMode="auto">
            <a:xfrm>
              <a:off x="420688" y="6626225"/>
              <a:ext cx="4092575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700" i="0" dirty="0">
                  <a:solidFill>
                    <a:srgbClr val="4B5860"/>
                  </a:solidFill>
                  <a:cs typeface="Arial" panose="020B0604020202020204" pitchFamily="34" charset="0"/>
                </a:rPr>
                <a:t>Umfassende Informationen und Neues rund um Buzil finden Sie auch online unter </a:t>
              </a:r>
              <a:r>
                <a:rPr lang="de-DE" altLang="de-DE" sz="700" i="0" u="sng" dirty="0">
                  <a:solidFill>
                    <a:srgbClr val="4B5860"/>
                  </a:solidFill>
                  <a:cs typeface="Arial" panose="020B0604020202020204" pitchFamily="34" charset="0"/>
                </a:rPr>
                <a:t>www.buzil.com</a:t>
              </a:r>
              <a:r>
                <a:rPr lang="de-DE" altLang="de-DE" sz="700" i="1" dirty="0">
                  <a:solidFill>
                    <a:srgbClr val="4B5860"/>
                  </a:solidFill>
                  <a:cs typeface="Arial" panose="020B0604020202020204" pitchFamily="34" charset="0"/>
                </a:rPr>
                <a:t>. </a:t>
              </a:r>
            </a:p>
          </p:txBody>
        </p:sp>
        <p:pic>
          <p:nvPicPr>
            <p:cNvPr id="25" name="Grafik 2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65" y="6664326"/>
              <a:ext cx="310637" cy="114915"/>
            </a:xfrm>
            <a:prstGeom prst="rect">
              <a:avLst/>
            </a:prstGeom>
          </p:spPr>
        </p:pic>
        <p:sp>
          <p:nvSpPr>
            <p:cNvPr id="28" name="Datumsplatzhalter 10"/>
            <p:cNvSpPr txBox="1">
              <a:spLocks/>
            </p:cNvSpPr>
            <p:nvPr userDrawn="1"/>
          </p:nvSpPr>
          <p:spPr>
            <a:xfrm>
              <a:off x="7740352" y="6631200"/>
              <a:ext cx="827648" cy="216000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451B3134-DC8B-4CEB-A1DF-4E715409E1A6}" type="datetime1">
                <a:rPr kumimoji="0" lang="de-DE" sz="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4B58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20.12.2019</a:t>
              </a:fld>
              <a:endPara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4B58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3" name="Gerade Verbindung 6"/>
            <p:cNvCxnSpPr/>
            <p:nvPr userDrawn="1"/>
          </p:nvCxnSpPr>
          <p:spPr>
            <a:xfrm>
              <a:off x="-119063" y="6561450"/>
              <a:ext cx="9382125" cy="0"/>
            </a:xfrm>
            <a:prstGeom prst="line">
              <a:avLst/>
            </a:prstGeom>
            <a:ln w="57150"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32000">
                    <a:schemeClr val="accent3">
                      <a:lumMod val="0"/>
                      <a:lumOff val="100000"/>
                    </a:schemeClr>
                  </a:gs>
                  <a:gs pos="78000">
                    <a:schemeClr val="accent3">
                      <a:lumMod val="60000"/>
                    </a:schemeClr>
                  </a:gs>
                </a:gsLst>
                <a:lin ang="16200000" scaled="1"/>
                <a:tileRect/>
              </a:gra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feld 33"/>
          <p:cNvSpPr txBox="1"/>
          <p:nvPr userDrawn="1"/>
        </p:nvSpPr>
        <p:spPr>
          <a:xfrm>
            <a:off x="8124825" y="6623046"/>
            <a:ext cx="1428750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CE6333B8-6464-4012-A43F-17680A7EFC16}" type="slidenum">
              <a:rPr lang="de-DE" altLang="de-DE" sz="800" smtClean="0">
                <a:solidFill>
                  <a:srgbClr val="4B5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de-DE" sz="800" dirty="0">
              <a:solidFill>
                <a:srgbClr val="4B58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el 30"/>
          <p:cNvSpPr>
            <a:spLocks noGrp="1"/>
          </p:cNvSpPr>
          <p:nvPr>
            <p:ph type="title" hasCustomPrompt="1"/>
          </p:nvPr>
        </p:nvSpPr>
        <p:spPr>
          <a:xfrm>
            <a:off x="523875" y="189437"/>
            <a:ext cx="6200775" cy="10120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77564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5">
          <p15:clr>
            <a:srgbClr val="FBAE40"/>
          </p15:clr>
        </p15:guide>
        <p15:guide id="2" orient="horz" pos="572">
          <p15:clr>
            <a:srgbClr val="FBAE40"/>
          </p15:clr>
        </p15:guide>
        <p15:guide id="3" pos="5579">
          <p15:clr>
            <a:srgbClr val="FBAE40"/>
          </p15:clr>
        </p15:guide>
        <p15:guide id="4" orient="horz" pos="958">
          <p15:clr>
            <a:srgbClr val="FBAE40"/>
          </p15:clr>
        </p15:guide>
        <p15:guide id="5" pos="1565">
          <p15:clr>
            <a:srgbClr val="FBAE40"/>
          </p15:clr>
        </p15:guide>
        <p15:guide id="6" pos="1655">
          <p15:clr>
            <a:srgbClr val="FBAE40"/>
          </p15:clr>
        </p15:guide>
        <p15:guide id="7" pos="4241">
          <p15:clr>
            <a:srgbClr val="FBAE40"/>
          </p15:clr>
        </p15:guide>
        <p15:guide id="8" pos="2880">
          <p15:clr>
            <a:srgbClr val="FBAE40"/>
          </p15:clr>
        </p15:guide>
        <p15:guide id="9" pos="295">
          <p15:clr>
            <a:srgbClr val="FBAE40"/>
          </p15:clr>
        </p15:guide>
        <p15:guide id="10" pos="4332">
          <p15:clr>
            <a:srgbClr val="FBAE40"/>
          </p15:clr>
        </p15:guide>
        <p15:guide id="11" pos="2971">
          <p15:clr>
            <a:srgbClr val="FBAE40"/>
          </p15:clr>
        </p15:guide>
        <p15:guide id="12" orient="horz" pos="1888">
          <p15:clr>
            <a:srgbClr val="FBAE40"/>
          </p15:clr>
        </p15:guide>
        <p15:guide id="13" orient="horz" pos="3974">
          <p15:clr>
            <a:srgbClr val="FBAE40"/>
          </p15:clr>
        </p15:guide>
        <p15:guide id="14" pos="306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headings, 2 conten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790700"/>
            <a:ext cx="6210300" cy="1638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grpSp>
        <p:nvGrpSpPr>
          <p:cNvPr id="7" name="Gruppierung 8"/>
          <p:cNvGrpSpPr/>
          <p:nvPr userDrawn="1"/>
        </p:nvGrpSpPr>
        <p:grpSpPr>
          <a:xfrm>
            <a:off x="0" y="0"/>
            <a:ext cx="9144000" cy="1256825"/>
            <a:chOff x="0" y="0"/>
            <a:chExt cx="9144000" cy="1256825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1189896"/>
            </a:xfrm>
            <a:prstGeom prst="rect">
              <a:avLst/>
            </a:prstGeom>
            <a:gradFill>
              <a:gsLst>
                <a:gs pos="0">
                  <a:srgbClr val="003570"/>
                </a:gs>
                <a:gs pos="100000">
                  <a:srgbClr val="004993"/>
                </a:gs>
              </a:gsLst>
              <a:lin ang="12180000" scaled="0"/>
            </a:gradFill>
            <a:ln w="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9" name="Bild 5" descr="Buzil_Logo_3D_Office_RGB_100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8674" y="287521"/>
              <a:ext cx="1676401" cy="621205"/>
            </a:xfrm>
            <a:prstGeom prst="rect">
              <a:avLst/>
            </a:prstGeom>
          </p:spPr>
        </p:pic>
        <p:pic>
          <p:nvPicPr>
            <p:cNvPr id="10" name="Bild 6" descr="Buzil_Verlaufslinie.t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86721"/>
              <a:ext cx="9144000" cy="70104"/>
            </a:xfrm>
            <a:prstGeom prst="rect">
              <a:avLst/>
            </a:prstGeom>
          </p:spPr>
        </p:pic>
      </p:grpSp>
      <p:sp>
        <p:nvSpPr>
          <p:cNvPr id="15" name="Textfeld 14"/>
          <p:cNvSpPr txBox="1"/>
          <p:nvPr userDrawn="1"/>
        </p:nvSpPr>
        <p:spPr>
          <a:xfrm>
            <a:off x="8124825" y="6480175"/>
            <a:ext cx="1428750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CE6333B8-6464-4012-A43F-17680A7EFC16}" type="slidenum">
              <a:rPr lang="de-DE" altLang="de-DE" sz="800" smtClean="0">
                <a:solidFill>
                  <a:schemeClr val="bg1"/>
                </a:solidFill>
                <a:latin typeface="Officina Sans Book/Bold" panose="02020500000000000000" pitchFamily="18" charset="0"/>
              </a:rPr>
              <a:pPr algn="ctr" eaLnBrk="1" hangingPunct="1">
                <a:defRPr/>
              </a:pPr>
              <a:t>‹#›</a:t>
            </a:fld>
            <a:endParaRPr lang="de-DE" altLang="de-DE" sz="800" dirty="0">
              <a:solidFill>
                <a:schemeClr val="bg1"/>
              </a:solidFill>
              <a:latin typeface="Officina Sans Book/Bold" panose="02020500000000000000" pitchFamily="18" charset="0"/>
            </a:endParaRPr>
          </a:p>
        </p:txBody>
      </p:sp>
      <p:sp>
        <p:nvSpPr>
          <p:cNvPr id="29" name="Bildplatzhalter 28"/>
          <p:cNvSpPr>
            <a:spLocks noGrp="1"/>
          </p:cNvSpPr>
          <p:nvPr>
            <p:ph type="pic" sz="quarter" idx="12"/>
          </p:nvPr>
        </p:nvSpPr>
        <p:spPr>
          <a:xfrm>
            <a:off x="6877049" y="1520825"/>
            <a:ext cx="1978025" cy="19081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/>
              <a:t>Kliknij ikonę, aby dodać obraz</a:t>
            </a:r>
            <a:endParaRPr lang="de-DE" dirty="0"/>
          </a:p>
        </p:txBody>
      </p:sp>
      <p:sp>
        <p:nvSpPr>
          <p:cNvPr id="30" name="Bildplatzhalter 28"/>
          <p:cNvSpPr>
            <a:spLocks noGrp="1"/>
          </p:cNvSpPr>
          <p:nvPr>
            <p:ph type="pic" sz="quarter" idx="13"/>
          </p:nvPr>
        </p:nvSpPr>
        <p:spPr>
          <a:xfrm>
            <a:off x="6877050" y="3796702"/>
            <a:ext cx="1980000" cy="19081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/>
              <a:t>Kliknij ikonę, aby dodać obraz</a:t>
            </a:r>
            <a:endParaRPr lang="de-DE" dirty="0"/>
          </a:p>
        </p:txBody>
      </p:sp>
      <p:sp>
        <p:nvSpPr>
          <p:cNvPr id="31" name="Titel 30"/>
          <p:cNvSpPr>
            <a:spLocks noGrp="1"/>
          </p:cNvSpPr>
          <p:nvPr>
            <p:ph type="title" hasCustomPrompt="1"/>
          </p:nvPr>
        </p:nvSpPr>
        <p:spPr>
          <a:xfrm>
            <a:off x="523875" y="189437"/>
            <a:ext cx="6200775" cy="10120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14"/>
          </p:nvPr>
        </p:nvSpPr>
        <p:spPr>
          <a:xfrm>
            <a:off x="515937" y="1417637"/>
            <a:ext cx="6208713" cy="3476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5" name="Content Placeholder 2"/>
          <p:cNvSpPr>
            <a:spLocks noGrp="1"/>
          </p:cNvSpPr>
          <p:nvPr>
            <p:ph idx="15"/>
          </p:nvPr>
        </p:nvSpPr>
        <p:spPr>
          <a:xfrm>
            <a:off x="514350" y="4032197"/>
            <a:ext cx="6210300" cy="16726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6" name="Text Placeholder 2"/>
          <p:cNvSpPr>
            <a:spLocks noGrp="1"/>
          </p:cNvSpPr>
          <p:nvPr>
            <p:ph type="body" idx="16"/>
          </p:nvPr>
        </p:nvSpPr>
        <p:spPr>
          <a:xfrm>
            <a:off x="515937" y="3684536"/>
            <a:ext cx="6208713" cy="3476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feld 24"/>
          <p:cNvSpPr txBox="1"/>
          <p:nvPr userDrawn="1"/>
        </p:nvSpPr>
        <p:spPr>
          <a:xfrm>
            <a:off x="8124825" y="6480171"/>
            <a:ext cx="1428750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CE6333B8-6464-4012-A43F-17680A7EFC16}" type="slidenum">
              <a:rPr lang="de-DE" altLang="de-DE" sz="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de-D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uppieren 25"/>
          <p:cNvGrpSpPr/>
          <p:nvPr userDrawn="1"/>
        </p:nvGrpSpPr>
        <p:grpSpPr>
          <a:xfrm>
            <a:off x="-119063" y="6561450"/>
            <a:ext cx="9382125" cy="285750"/>
            <a:chOff x="-119063" y="6561450"/>
            <a:chExt cx="9382125" cy="285750"/>
          </a:xfrm>
        </p:grpSpPr>
        <p:sp>
          <p:nvSpPr>
            <p:cNvPr id="27" name="Textfeld 26"/>
            <p:cNvSpPr txBox="1">
              <a:spLocks noChangeArrowheads="1"/>
            </p:cNvSpPr>
            <p:nvPr userDrawn="1"/>
          </p:nvSpPr>
          <p:spPr bwMode="auto">
            <a:xfrm>
              <a:off x="420688" y="6626225"/>
              <a:ext cx="4092575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700" i="0" dirty="0">
                  <a:solidFill>
                    <a:srgbClr val="4B5860"/>
                  </a:solidFill>
                  <a:cs typeface="Arial" panose="020B0604020202020204" pitchFamily="34" charset="0"/>
                </a:rPr>
                <a:t>Umfassende Informationen und Neues rund um Buzil finden Sie auch online unter </a:t>
              </a:r>
              <a:r>
                <a:rPr lang="de-DE" altLang="de-DE" sz="700" i="0" u="sng" dirty="0">
                  <a:solidFill>
                    <a:srgbClr val="4B5860"/>
                  </a:solidFill>
                  <a:cs typeface="Arial" panose="020B0604020202020204" pitchFamily="34" charset="0"/>
                </a:rPr>
                <a:t>www.buzil.com</a:t>
              </a:r>
              <a:r>
                <a:rPr lang="de-DE" altLang="de-DE" sz="700" i="1" dirty="0">
                  <a:solidFill>
                    <a:srgbClr val="4B5860"/>
                  </a:solidFill>
                  <a:cs typeface="Arial" panose="020B0604020202020204" pitchFamily="34" charset="0"/>
                </a:rPr>
                <a:t>. </a:t>
              </a:r>
            </a:p>
          </p:txBody>
        </p:sp>
        <p:pic>
          <p:nvPicPr>
            <p:cNvPr id="28" name="Grafik 27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65" y="6664326"/>
              <a:ext cx="310637" cy="114915"/>
            </a:xfrm>
            <a:prstGeom prst="rect">
              <a:avLst/>
            </a:prstGeom>
          </p:spPr>
        </p:pic>
        <p:sp>
          <p:nvSpPr>
            <p:cNvPr id="32" name="Datumsplatzhalter 10"/>
            <p:cNvSpPr txBox="1">
              <a:spLocks/>
            </p:cNvSpPr>
            <p:nvPr userDrawn="1"/>
          </p:nvSpPr>
          <p:spPr>
            <a:xfrm>
              <a:off x="7740352" y="6631200"/>
              <a:ext cx="827648" cy="216000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451B3134-DC8B-4CEB-A1DF-4E715409E1A6}" type="datetime1">
                <a:rPr kumimoji="0" lang="de-DE" sz="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4B58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20.12.2019</a:t>
              </a:fld>
              <a:endPara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4B58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4" name="Gerade Verbindung 6"/>
            <p:cNvCxnSpPr/>
            <p:nvPr userDrawn="1"/>
          </p:nvCxnSpPr>
          <p:spPr>
            <a:xfrm>
              <a:off x="-119063" y="6561450"/>
              <a:ext cx="9382125" cy="0"/>
            </a:xfrm>
            <a:prstGeom prst="line">
              <a:avLst/>
            </a:prstGeom>
            <a:ln w="57150"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32000">
                    <a:schemeClr val="accent3">
                      <a:lumMod val="0"/>
                      <a:lumOff val="100000"/>
                    </a:schemeClr>
                  </a:gs>
                  <a:gs pos="78000">
                    <a:schemeClr val="accent3">
                      <a:lumMod val="60000"/>
                    </a:schemeClr>
                  </a:gs>
                </a:gsLst>
                <a:lin ang="16200000" scaled="1"/>
                <a:tileRect/>
              </a:gra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feld 36"/>
          <p:cNvSpPr txBox="1"/>
          <p:nvPr userDrawn="1"/>
        </p:nvSpPr>
        <p:spPr>
          <a:xfrm>
            <a:off x="8124825" y="6623046"/>
            <a:ext cx="1428750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CE6333B8-6464-4012-A43F-17680A7EFC16}" type="slidenum">
              <a:rPr lang="de-DE" altLang="de-DE" sz="800" smtClean="0">
                <a:solidFill>
                  <a:srgbClr val="4B5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de-DE" sz="800" dirty="0">
              <a:solidFill>
                <a:srgbClr val="4B58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462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FBAE40"/>
          </p15:clr>
        </p15:guide>
        <p15:guide id="2" pos="385" userDrawn="1">
          <p15:clr>
            <a:srgbClr val="FBAE40"/>
          </p15:clr>
        </p15:guide>
        <p15:guide id="3" orient="horz" pos="958" userDrawn="1">
          <p15:clr>
            <a:srgbClr val="FBAE40"/>
          </p15:clr>
        </p15:guide>
        <p15:guide id="4" orient="horz" pos="3974" userDrawn="1">
          <p15:clr>
            <a:srgbClr val="FBAE40"/>
          </p15:clr>
        </p15:guide>
        <p15:guide id="5" pos="5579" userDrawn="1">
          <p15:clr>
            <a:srgbClr val="FBAE40"/>
          </p15:clr>
        </p15:guide>
        <p15:guide id="6" pos="2880" userDrawn="1">
          <p15:clr>
            <a:srgbClr val="FBAE40"/>
          </p15:clr>
        </p15:guide>
        <p15:guide id="7" pos="295" userDrawn="1">
          <p15:clr>
            <a:srgbClr val="FBAE40"/>
          </p15:clr>
        </p15:guide>
        <p15:guide id="8" pos="1565" userDrawn="1">
          <p15:clr>
            <a:srgbClr val="FBAE40"/>
          </p15:clr>
        </p15:guide>
        <p15:guide id="9" pos="1655" userDrawn="1">
          <p15:clr>
            <a:srgbClr val="FBAE40"/>
          </p15:clr>
        </p15:guide>
        <p15:guide id="10" pos="4241" userDrawn="1">
          <p15:clr>
            <a:srgbClr val="FBAE40"/>
          </p15:clr>
        </p15:guide>
        <p15:guide id="11" pos="4332" userDrawn="1">
          <p15:clr>
            <a:srgbClr val="FBAE40"/>
          </p15:clr>
        </p15:guide>
        <p15:guide id="12" orient="horz" pos="2160" userDrawn="1">
          <p15:clr>
            <a:srgbClr val="FBAE40"/>
          </p15:clr>
        </p15:guide>
        <p15:guide id="13" pos="2971" userDrawn="1">
          <p15:clr>
            <a:srgbClr val="FBAE40"/>
          </p15:clr>
        </p15:guide>
        <p15:guide id="14" orient="horz" pos="2387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eading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ung 8"/>
          <p:cNvGrpSpPr/>
          <p:nvPr userDrawn="1"/>
        </p:nvGrpSpPr>
        <p:grpSpPr>
          <a:xfrm>
            <a:off x="0" y="0"/>
            <a:ext cx="9144000" cy="1256825"/>
            <a:chOff x="0" y="0"/>
            <a:chExt cx="9144000" cy="1256825"/>
          </a:xfrm>
        </p:grpSpPr>
        <p:sp>
          <p:nvSpPr>
            <p:cNvPr id="7" name="Rechteck 6"/>
            <p:cNvSpPr/>
            <p:nvPr/>
          </p:nvSpPr>
          <p:spPr>
            <a:xfrm>
              <a:off x="0" y="0"/>
              <a:ext cx="9144000" cy="1189896"/>
            </a:xfrm>
            <a:prstGeom prst="rect">
              <a:avLst/>
            </a:prstGeom>
            <a:gradFill>
              <a:gsLst>
                <a:gs pos="0">
                  <a:srgbClr val="003570"/>
                </a:gs>
                <a:gs pos="100000">
                  <a:srgbClr val="004993"/>
                </a:gs>
              </a:gsLst>
              <a:lin ang="12180000" scaled="0"/>
            </a:gradFill>
            <a:ln w="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8" name="Bild 5" descr="Buzil_Logo_3D_Office_RGB_100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8674" y="287521"/>
              <a:ext cx="1676401" cy="621205"/>
            </a:xfrm>
            <a:prstGeom prst="rect">
              <a:avLst/>
            </a:prstGeom>
          </p:spPr>
        </p:pic>
        <p:pic>
          <p:nvPicPr>
            <p:cNvPr id="9" name="Bild 6" descr="Buzil_Verlaufslinie.t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86721"/>
              <a:ext cx="9144000" cy="70104"/>
            </a:xfrm>
            <a:prstGeom prst="rect">
              <a:avLst/>
            </a:prstGeom>
          </p:spPr>
        </p:pic>
      </p:grpSp>
      <p:sp>
        <p:nvSpPr>
          <p:cNvPr id="23" name="Inhaltsplatzhalter 22"/>
          <p:cNvSpPr>
            <a:spLocks noGrp="1"/>
          </p:cNvSpPr>
          <p:nvPr>
            <p:ph sz="quarter" idx="10"/>
          </p:nvPr>
        </p:nvSpPr>
        <p:spPr>
          <a:xfrm>
            <a:off x="504825" y="1456266"/>
            <a:ext cx="8237538" cy="45720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feld 21"/>
          <p:cNvSpPr txBox="1"/>
          <p:nvPr userDrawn="1"/>
        </p:nvSpPr>
        <p:spPr>
          <a:xfrm>
            <a:off x="8124825" y="6480171"/>
            <a:ext cx="1428750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CE6333B8-6464-4012-A43F-17680A7EFC16}" type="slidenum">
              <a:rPr lang="de-DE" altLang="de-DE" sz="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de-D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abellenplatzhalter 3"/>
          <p:cNvSpPr>
            <a:spLocks noGrp="1"/>
          </p:cNvSpPr>
          <p:nvPr>
            <p:ph type="tbl" sz="quarter" idx="12"/>
          </p:nvPr>
        </p:nvSpPr>
        <p:spPr>
          <a:xfrm>
            <a:off x="614896" y="2104441"/>
            <a:ext cx="8237538" cy="4204284"/>
          </a:xfrm>
          <a:ln>
            <a:noFill/>
          </a:ln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/>
              <a:t>Kliknij ikonę, aby dodać tabelę</a:t>
            </a:r>
            <a:endParaRPr lang="de-DE" dirty="0"/>
          </a:p>
        </p:txBody>
      </p:sp>
      <p:grpSp>
        <p:nvGrpSpPr>
          <p:cNvPr id="20" name="Gruppieren 19"/>
          <p:cNvGrpSpPr/>
          <p:nvPr userDrawn="1"/>
        </p:nvGrpSpPr>
        <p:grpSpPr>
          <a:xfrm>
            <a:off x="-119063" y="6561450"/>
            <a:ext cx="9382125" cy="285750"/>
            <a:chOff x="-119063" y="6561450"/>
            <a:chExt cx="9382125" cy="285750"/>
          </a:xfrm>
        </p:grpSpPr>
        <p:sp>
          <p:nvSpPr>
            <p:cNvPr id="24" name="Textfeld 23"/>
            <p:cNvSpPr txBox="1">
              <a:spLocks noChangeArrowheads="1"/>
            </p:cNvSpPr>
            <p:nvPr userDrawn="1"/>
          </p:nvSpPr>
          <p:spPr bwMode="auto">
            <a:xfrm>
              <a:off x="420688" y="6626225"/>
              <a:ext cx="4092575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700" i="0" dirty="0">
                  <a:solidFill>
                    <a:srgbClr val="4B5860"/>
                  </a:solidFill>
                  <a:cs typeface="Arial" panose="020B0604020202020204" pitchFamily="34" charset="0"/>
                </a:rPr>
                <a:t>Umfassende Informationen und Neues rund um Buzil finden Sie auch online unter </a:t>
              </a:r>
              <a:r>
                <a:rPr lang="de-DE" altLang="de-DE" sz="700" i="0" u="sng" dirty="0">
                  <a:solidFill>
                    <a:srgbClr val="4B5860"/>
                  </a:solidFill>
                  <a:cs typeface="Arial" panose="020B0604020202020204" pitchFamily="34" charset="0"/>
                </a:rPr>
                <a:t>www.buzil.com</a:t>
              </a:r>
              <a:r>
                <a:rPr lang="de-DE" altLang="de-DE" sz="700" i="1" dirty="0">
                  <a:solidFill>
                    <a:srgbClr val="4B5860"/>
                  </a:solidFill>
                  <a:cs typeface="Arial" panose="020B0604020202020204" pitchFamily="34" charset="0"/>
                </a:rPr>
                <a:t>. </a:t>
              </a:r>
            </a:p>
          </p:txBody>
        </p:sp>
        <p:pic>
          <p:nvPicPr>
            <p:cNvPr id="25" name="Grafik 2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65" y="6664326"/>
              <a:ext cx="310637" cy="114915"/>
            </a:xfrm>
            <a:prstGeom prst="rect">
              <a:avLst/>
            </a:prstGeom>
          </p:spPr>
        </p:pic>
        <p:sp>
          <p:nvSpPr>
            <p:cNvPr id="26" name="Datumsplatzhalter 10"/>
            <p:cNvSpPr txBox="1">
              <a:spLocks/>
            </p:cNvSpPr>
            <p:nvPr userDrawn="1"/>
          </p:nvSpPr>
          <p:spPr>
            <a:xfrm>
              <a:off x="7740352" y="6631200"/>
              <a:ext cx="827648" cy="216000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451B3134-DC8B-4CEB-A1DF-4E715409E1A6}" type="datetime1">
                <a:rPr kumimoji="0" lang="de-DE" sz="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4B58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20.12.2019</a:t>
              </a:fld>
              <a:endPara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4B58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7" name="Gerade Verbindung 6"/>
            <p:cNvCxnSpPr/>
            <p:nvPr userDrawn="1"/>
          </p:nvCxnSpPr>
          <p:spPr>
            <a:xfrm>
              <a:off x="-119063" y="6561450"/>
              <a:ext cx="9382125" cy="0"/>
            </a:xfrm>
            <a:prstGeom prst="line">
              <a:avLst/>
            </a:prstGeom>
            <a:ln w="57150"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32000">
                    <a:schemeClr val="accent3">
                      <a:lumMod val="0"/>
                      <a:lumOff val="100000"/>
                    </a:schemeClr>
                  </a:gs>
                  <a:gs pos="78000">
                    <a:schemeClr val="accent3">
                      <a:lumMod val="60000"/>
                    </a:schemeClr>
                  </a:gs>
                </a:gsLst>
                <a:lin ang="16200000" scaled="1"/>
                <a:tileRect/>
              </a:gra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feld 27"/>
          <p:cNvSpPr txBox="1"/>
          <p:nvPr userDrawn="1"/>
        </p:nvSpPr>
        <p:spPr>
          <a:xfrm>
            <a:off x="8124825" y="6623046"/>
            <a:ext cx="1428750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CE6333B8-6464-4012-A43F-17680A7EFC16}" type="slidenum">
              <a:rPr lang="de-DE" altLang="de-DE" sz="800" smtClean="0">
                <a:solidFill>
                  <a:srgbClr val="4B5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de-DE" sz="800" dirty="0">
              <a:solidFill>
                <a:srgbClr val="4B58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el 30"/>
          <p:cNvSpPr>
            <a:spLocks noGrp="1"/>
          </p:cNvSpPr>
          <p:nvPr>
            <p:ph type="title" hasCustomPrompt="1"/>
          </p:nvPr>
        </p:nvSpPr>
        <p:spPr>
          <a:xfrm>
            <a:off x="523875" y="189437"/>
            <a:ext cx="6200775" cy="10120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681795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5">
          <p15:clr>
            <a:srgbClr val="FBAE40"/>
          </p15:clr>
        </p15:guide>
        <p15:guide id="2" pos="5579">
          <p15:clr>
            <a:srgbClr val="FBAE40"/>
          </p15:clr>
        </p15:guide>
        <p15:guide id="3" orient="horz" pos="958">
          <p15:clr>
            <a:srgbClr val="FBAE40"/>
          </p15:clr>
        </p15:guide>
        <p15:guide id="4" orient="horz" pos="572">
          <p15:clr>
            <a:srgbClr val="FBAE40"/>
          </p15:clr>
        </p15:guide>
        <p15:guide id="5" pos="1565" userDrawn="1">
          <p15:clr>
            <a:srgbClr val="FBAE40"/>
          </p15:clr>
        </p15:guide>
        <p15:guide id="6" pos="1655" userDrawn="1">
          <p15:clr>
            <a:srgbClr val="FBAE40"/>
          </p15:clr>
        </p15:guide>
        <p15:guide id="7" pos="2971" userDrawn="1">
          <p15:clr>
            <a:srgbClr val="FBAE40"/>
          </p15:clr>
        </p15:guide>
        <p15:guide id="8" pos="4241" userDrawn="1">
          <p15:clr>
            <a:srgbClr val="FBAE40"/>
          </p15:clr>
        </p15:guide>
        <p15:guide id="9" pos="4332" userDrawn="1">
          <p15:clr>
            <a:srgbClr val="FBAE40"/>
          </p15:clr>
        </p15:guide>
        <p15:guide id="10" orient="horz" pos="3974" userDrawn="1">
          <p15:clr>
            <a:srgbClr val="FBAE40"/>
          </p15:clr>
        </p15:guide>
        <p15:guide id="11" pos="295" userDrawn="1">
          <p15:clr>
            <a:srgbClr val="FBAE40"/>
          </p15:clr>
        </p15:guide>
        <p15:guide id="12" orient="horz" pos="2387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columns, heading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017" y="1408112"/>
            <a:ext cx="4065983" cy="3571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492" y="1889123"/>
            <a:ext cx="4075508" cy="44196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5988" y="1408112"/>
            <a:ext cx="4130675" cy="3571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6463" y="1889123"/>
            <a:ext cx="4130675" cy="44196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</p:txBody>
      </p:sp>
      <p:grpSp>
        <p:nvGrpSpPr>
          <p:cNvPr id="10" name="Gruppierung 8"/>
          <p:cNvGrpSpPr/>
          <p:nvPr userDrawn="1"/>
        </p:nvGrpSpPr>
        <p:grpSpPr>
          <a:xfrm>
            <a:off x="0" y="0"/>
            <a:ext cx="9144000" cy="1256825"/>
            <a:chOff x="0" y="0"/>
            <a:chExt cx="9144000" cy="1256825"/>
          </a:xfrm>
        </p:grpSpPr>
        <p:sp>
          <p:nvSpPr>
            <p:cNvPr id="11" name="Rechteck 10"/>
            <p:cNvSpPr/>
            <p:nvPr/>
          </p:nvSpPr>
          <p:spPr>
            <a:xfrm>
              <a:off x="0" y="0"/>
              <a:ext cx="9144000" cy="1189896"/>
            </a:xfrm>
            <a:prstGeom prst="rect">
              <a:avLst/>
            </a:prstGeom>
            <a:gradFill>
              <a:gsLst>
                <a:gs pos="0">
                  <a:srgbClr val="003570"/>
                </a:gs>
                <a:gs pos="100000">
                  <a:srgbClr val="004993"/>
                </a:gs>
              </a:gsLst>
              <a:lin ang="12180000" scaled="0"/>
            </a:gradFill>
            <a:ln w="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2" name="Bild 5" descr="Buzil_Logo_3D_Office_RGB_100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8674" y="287521"/>
              <a:ext cx="1676401" cy="621205"/>
            </a:xfrm>
            <a:prstGeom prst="rect">
              <a:avLst/>
            </a:prstGeom>
          </p:spPr>
        </p:pic>
        <p:pic>
          <p:nvPicPr>
            <p:cNvPr id="13" name="Bild 6" descr="Buzil_Verlaufslinie.t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86721"/>
              <a:ext cx="9144000" cy="70104"/>
            </a:xfrm>
            <a:prstGeom prst="rect">
              <a:avLst/>
            </a:prstGeom>
          </p:spPr>
        </p:pic>
      </p:grpSp>
      <p:sp>
        <p:nvSpPr>
          <p:cNvPr id="24" name="Textfeld 23"/>
          <p:cNvSpPr txBox="1"/>
          <p:nvPr userDrawn="1"/>
        </p:nvSpPr>
        <p:spPr>
          <a:xfrm>
            <a:off x="8124825" y="6480171"/>
            <a:ext cx="1428750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CE6333B8-6464-4012-A43F-17680A7EFC16}" type="slidenum">
              <a:rPr lang="de-DE" altLang="de-DE" sz="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de-D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uppieren 19"/>
          <p:cNvGrpSpPr/>
          <p:nvPr userDrawn="1"/>
        </p:nvGrpSpPr>
        <p:grpSpPr>
          <a:xfrm>
            <a:off x="-119063" y="6561450"/>
            <a:ext cx="9382125" cy="285750"/>
            <a:chOff x="-119063" y="6561450"/>
            <a:chExt cx="9382125" cy="285750"/>
          </a:xfrm>
        </p:grpSpPr>
        <p:sp>
          <p:nvSpPr>
            <p:cNvPr id="23" name="Textfeld 22"/>
            <p:cNvSpPr txBox="1">
              <a:spLocks noChangeArrowheads="1"/>
            </p:cNvSpPr>
            <p:nvPr userDrawn="1"/>
          </p:nvSpPr>
          <p:spPr bwMode="auto">
            <a:xfrm>
              <a:off x="420688" y="6626225"/>
              <a:ext cx="4092575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700" i="0" dirty="0">
                  <a:solidFill>
                    <a:srgbClr val="4B5860"/>
                  </a:solidFill>
                  <a:cs typeface="Arial" panose="020B0604020202020204" pitchFamily="34" charset="0"/>
                </a:rPr>
                <a:t>Umfassende Informationen und Neues rund um Buzil finden Sie auch online unter </a:t>
              </a:r>
              <a:r>
                <a:rPr lang="de-DE" altLang="de-DE" sz="700" i="0" u="sng" dirty="0">
                  <a:solidFill>
                    <a:srgbClr val="4B5860"/>
                  </a:solidFill>
                  <a:cs typeface="Arial" panose="020B0604020202020204" pitchFamily="34" charset="0"/>
                </a:rPr>
                <a:t>www.buzil.com</a:t>
              </a:r>
              <a:r>
                <a:rPr lang="de-DE" altLang="de-DE" sz="700" i="1" dirty="0">
                  <a:solidFill>
                    <a:srgbClr val="4B5860"/>
                  </a:solidFill>
                  <a:cs typeface="Arial" panose="020B0604020202020204" pitchFamily="34" charset="0"/>
                </a:rPr>
                <a:t>. </a:t>
              </a:r>
            </a:p>
          </p:txBody>
        </p:sp>
        <p:pic>
          <p:nvPicPr>
            <p:cNvPr id="25" name="Grafik 2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65" y="6664326"/>
              <a:ext cx="310637" cy="114915"/>
            </a:xfrm>
            <a:prstGeom prst="rect">
              <a:avLst/>
            </a:prstGeom>
          </p:spPr>
        </p:pic>
        <p:sp>
          <p:nvSpPr>
            <p:cNvPr id="27" name="Datumsplatzhalter 10"/>
            <p:cNvSpPr txBox="1">
              <a:spLocks/>
            </p:cNvSpPr>
            <p:nvPr userDrawn="1"/>
          </p:nvSpPr>
          <p:spPr>
            <a:xfrm>
              <a:off x="7740352" y="6631200"/>
              <a:ext cx="827648" cy="216000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451B3134-DC8B-4CEB-A1DF-4E715409E1A6}" type="datetime1">
                <a:rPr kumimoji="0" lang="de-DE" sz="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4B58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20.12.2019</a:t>
              </a:fld>
              <a:endPara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4B58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8" name="Gerade Verbindung 6"/>
            <p:cNvCxnSpPr/>
            <p:nvPr userDrawn="1"/>
          </p:nvCxnSpPr>
          <p:spPr>
            <a:xfrm>
              <a:off x="-119063" y="6561450"/>
              <a:ext cx="9382125" cy="0"/>
            </a:xfrm>
            <a:prstGeom prst="line">
              <a:avLst/>
            </a:prstGeom>
            <a:ln w="57150"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32000">
                    <a:schemeClr val="accent3">
                      <a:lumMod val="0"/>
                      <a:lumOff val="100000"/>
                    </a:schemeClr>
                  </a:gs>
                  <a:gs pos="78000">
                    <a:schemeClr val="accent3">
                      <a:lumMod val="60000"/>
                    </a:schemeClr>
                  </a:gs>
                </a:gsLst>
                <a:lin ang="16200000" scaled="1"/>
                <a:tileRect/>
              </a:gra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feld 28"/>
          <p:cNvSpPr txBox="1"/>
          <p:nvPr userDrawn="1"/>
        </p:nvSpPr>
        <p:spPr>
          <a:xfrm>
            <a:off x="8124825" y="6623046"/>
            <a:ext cx="1428750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CE6333B8-6464-4012-A43F-17680A7EFC16}" type="slidenum">
              <a:rPr lang="de-DE" altLang="de-DE" sz="800" smtClean="0">
                <a:solidFill>
                  <a:srgbClr val="4B5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de-DE" sz="800" dirty="0">
              <a:solidFill>
                <a:srgbClr val="4B58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el 30"/>
          <p:cNvSpPr>
            <a:spLocks noGrp="1"/>
          </p:cNvSpPr>
          <p:nvPr>
            <p:ph type="title" hasCustomPrompt="1"/>
          </p:nvPr>
        </p:nvSpPr>
        <p:spPr>
          <a:xfrm>
            <a:off x="523875" y="189437"/>
            <a:ext cx="6200775" cy="10120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855790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5" userDrawn="1">
          <p15:clr>
            <a:srgbClr val="FBAE40"/>
          </p15:clr>
        </p15:guide>
        <p15:guide id="2" orient="horz" pos="572" userDrawn="1">
          <p15:clr>
            <a:srgbClr val="FBAE40"/>
          </p15:clr>
        </p15:guide>
        <p15:guide id="3" orient="horz" pos="958" userDrawn="1">
          <p15:clr>
            <a:srgbClr val="FBAE40"/>
          </p15:clr>
        </p15:guide>
        <p15:guide id="4" pos="5579" userDrawn="1">
          <p15:clr>
            <a:srgbClr val="FBAE40"/>
          </p15:clr>
        </p15:guide>
        <p15:guide id="5" pos="1565" userDrawn="1">
          <p15:clr>
            <a:srgbClr val="FBAE40"/>
          </p15:clr>
        </p15:guide>
        <p15:guide id="6" pos="1655" userDrawn="1">
          <p15:clr>
            <a:srgbClr val="FBAE40"/>
          </p15:clr>
        </p15:guide>
        <p15:guide id="7" pos="2971" userDrawn="1">
          <p15:clr>
            <a:srgbClr val="FBAE40"/>
          </p15:clr>
        </p15:guide>
        <p15:guide id="8" pos="4241" userDrawn="1">
          <p15:clr>
            <a:srgbClr val="FBAE40"/>
          </p15:clr>
        </p15:guide>
        <p15:guide id="9" pos="4332" userDrawn="1">
          <p15:clr>
            <a:srgbClr val="FBAE40"/>
          </p15:clr>
        </p15:guide>
        <p15:guide id="11" pos="295" userDrawn="1">
          <p15:clr>
            <a:srgbClr val="FBAE40"/>
          </p15:clr>
        </p15:guide>
        <p15:guide id="12" orient="horz" pos="3974" userDrawn="1">
          <p15:clr>
            <a:srgbClr val="FBAE40"/>
          </p15:clr>
        </p15:guide>
        <p15:guide id="13" orient="horz" pos="2387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eading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ung 8"/>
          <p:cNvGrpSpPr/>
          <p:nvPr userDrawn="1"/>
        </p:nvGrpSpPr>
        <p:grpSpPr>
          <a:xfrm>
            <a:off x="0" y="0"/>
            <a:ext cx="9144000" cy="1256825"/>
            <a:chOff x="0" y="0"/>
            <a:chExt cx="9144000" cy="1256825"/>
          </a:xfrm>
        </p:grpSpPr>
        <p:sp>
          <p:nvSpPr>
            <p:cNvPr id="7" name="Rechteck 6"/>
            <p:cNvSpPr/>
            <p:nvPr/>
          </p:nvSpPr>
          <p:spPr>
            <a:xfrm>
              <a:off x="0" y="0"/>
              <a:ext cx="9144000" cy="1189896"/>
            </a:xfrm>
            <a:prstGeom prst="rect">
              <a:avLst/>
            </a:prstGeom>
            <a:gradFill>
              <a:gsLst>
                <a:gs pos="0">
                  <a:srgbClr val="003570"/>
                </a:gs>
                <a:gs pos="100000">
                  <a:srgbClr val="004993"/>
                </a:gs>
              </a:gsLst>
              <a:lin ang="12180000" scaled="0"/>
            </a:gradFill>
            <a:ln w="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8" name="Bild 5" descr="Buzil_Logo_3D_Office_RGB_100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8674" y="287521"/>
              <a:ext cx="1676401" cy="621205"/>
            </a:xfrm>
            <a:prstGeom prst="rect">
              <a:avLst/>
            </a:prstGeom>
          </p:spPr>
        </p:pic>
        <p:pic>
          <p:nvPicPr>
            <p:cNvPr id="9" name="Bild 6" descr="Buzil_Verlaufslinie.t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86721"/>
              <a:ext cx="9144000" cy="70104"/>
            </a:xfrm>
            <a:prstGeom prst="rect">
              <a:avLst/>
            </a:prstGeom>
          </p:spPr>
        </p:pic>
      </p:grpSp>
      <p:sp>
        <p:nvSpPr>
          <p:cNvPr id="23" name="Inhaltsplatzhalter 22"/>
          <p:cNvSpPr>
            <a:spLocks noGrp="1"/>
          </p:cNvSpPr>
          <p:nvPr>
            <p:ph sz="quarter" idx="10"/>
          </p:nvPr>
        </p:nvSpPr>
        <p:spPr>
          <a:xfrm>
            <a:off x="504825" y="1456266"/>
            <a:ext cx="8237538" cy="45720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feld 21"/>
          <p:cNvSpPr txBox="1"/>
          <p:nvPr userDrawn="1"/>
        </p:nvSpPr>
        <p:spPr>
          <a:xfrm>
            <a:off x="8124825" y="6480171"/>
            <a:ext cx="1428750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CE6333B8-6464-4012-A43F-17680A7EFC16}" type="slidenum">
              <a:rPr lang="de-DE" altLang="de-DE" sz="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de-D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iagrammplatzhalter 2"/>
          <p:cNvSpPr>
            <a:spLocks noGrp="1"/>
          </p:cNvSpPr>
          <p:nvPr>
            <p:ph type="chart" sz="quarter" idx="11"/>
          </p:nvPr>
        </p:nvSpPr>
        <p:spPr>
          <a:xfrm>
            <a:off x="523875" y="2015067"/>
            <a:ext cx="8218488" cy="4293658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400"/>
            </a:lvl1pPr>
          </a:lstStyle>
          <a:p>
            <a:r>
              <a:rPr lang="pl-PL"/>
              <a:t>Kliknij ikonę, aby dodać wykres</a:t>
            </a:r>
            <a:endParaRPr lang="de-DE" dirty="0"/>
          </a:p>
        </p:txBody>
      </p:sp>
      <p:grpSp>
        <p:nvGrpSpPr>
          <p:cNvPr id="20" name="Gruppieren 19"/>
          <p:cNvGrpSpPr/>
          <p:nvPr userDrawn="1"/>
        </p:nvGrpSpPr>
        <p:grpSpPr>
          <a:xfrm>
            <a:off x="-119063" y="6561450"/>
            <a:ext cx="9382125" cy="285750"/>
            <a:chOff x="-119063" y="6561450"/>
            <a:chExt cx="9382125" cy="285750"/>
          </a:xfrm>
        </p:grpSpPr>
        <p:sp>
          <p:nvSpPr>
            <p:cNvPr id="24" name="Textfeld 23"/>
            <p:cNvSpPr txBox="1">
              <a:spLocks noChangeArrowheads="1"/>
            </p:cNvSpPr>
            <p:nvPr userDrawn="1"/>
          </p:nvSpPr>
          <p:spPr bwMode="auto">
            <a:xfrm>
              <a:off x="420688" y="6626225"/>
              <a:ext cx="4092575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700" i="0" dirty="0">
                  <a:solidFill>
                    <a:srgbClr val="4B5860"/>
                  </a:solidFill>
                  <a:cs typeface="Arial" panose="020B0604020202020204" pitchFamily="34" charset="0"/>
                </a:rPr>
                <a:t>Umfassende Informationen und Neues rund um Buzil finden Sie auch online unter </a:t>
              </a:r>
              <a:r>
                <a:rPr lang="de-DE" altLang="de-DE" sz="700" i="0" u="sng" dirty="0">
                  <a:solidFill>
                    <a:srgbClr val="4B5860"/>
                  </a:solidFill>
                  <a:cs typeface="Arial" panose="020B0604020202020204" pitchFamily="34" charset="0"/>
                </a:rPr>
                <a:t>www.buzil.com</a:t>
              </a:r>
              <a:r>
                <a:rPr lang="de-DE" altLang="de-DE" sz="700" i="1" dirty="0">
                  <a:solidFill>
                    <a:srgbClr val="4B5860"/>
                  </a:solidFill>
                  <a:cs typeface="Arial" panose="020B0604020202020204" pitchFamily="34" charset="0"/>
                </a:rPr>
                <a:t>. </a:t>
              </a:r>
            </a:p>
          </p:txBody>
        </p:sp>
        <p:pic>
          <p:nvPicPr>
            <p:cNvPr id="25" name="Grafik 2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65" y="6664326"/>
              <a:ext cx="310637" cy="114915"/>
            </a:xfrm>
            <a:prstGeom prst="rect">
              <a:avLst/>
            </a:prstGeom>
          </p:spPr>
        </p:pic>
        <p:sp>
          <p:nvSpPr>
            <p:cNvPr id="26" name="Datumsplatzhalter 10"/>
            <p:cNvSpPr txBox="1">
              <a:spLocks/>
            </p:cNvSpPr>
            <p:nvPr userDrawn="1"/>
          </p:nvSpPr>
          <p:spPr>
            <a:xfrm>
              <a:off x="7740352" y="6631200"/>
              <a:ext cx="827648" cy="216000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451B3134-DC8B-4CEB-A1DF-4E715409E1A6}" type="datetime1">
                <a:rPr kumimoji="0" lang="de-DE" sz="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4B58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20.12.2019</a:t>
              </a:fld>
              <a:endPara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4B58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7" name="Gerade Verbindung 6"/>
            <p:cNvCxnSpPr/>
            <p:nvPr userDrawn="1"/>
          </p:nvCxnSpPr>
          <p:spPr>
            <a:xfrm>
              <a:off x="-119063" y="6561450"/>
              <a:ext cx="9382125" cy="0"/>
            </a:xfrm>
            <a:prstGeom prst="line">
              <a:avLst/>
            </a:prstGeom>
            <a:ln w="57150"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32000">
                    <a:schemeClr val="accent3">
                      <a:lumMod val="0"/>
                      <a:lumOff val="100000"/>
                    </a:schemeClr>
                  </a:gs>
                  <a:gs pos="78000">
                    <a:schemeClr val="accent3">
                      <a:lumMod val="60000"/>
                    </a:schemeClr>
                  </a:gs>
                </a:gsLst>
                <a:lin ang="16200000" scaled="1"/>
                <a:tileRect/>
              </a:gra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feld 27"/>
          <p:cNvSpPr txBox="1"/>
          <p:nvPr userDrawn="1"/>
        </p:nvSpPr>
        <p:spPr>
          <a:xfrm>
            <a:off x="8124825" y="6623046"/>
            <a:ext cx="1428750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CE6333B8-6464-4012-A43F-17680A7EFC16}" type="slidenum">
              <a:rPr lang="de-DE" altLang="de-DE" sz="800" smtClean="0">
                <a:solidFill>
                  <a:srgbClr val="4B5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de-DE" sz="800" dirty="0">
              <a:solidFill>
                <a:srgbClr val="4B58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el 30"/>
          <p:cNvSpPr>
            <a:spLocks noGrp="1"/>
          </p:cNvSpPr>
          <p:nvPr>
            <p:ph type="title" hasCustomPrompt="1"/>
          </p:nvPr>
        </p:nvSpPr>
        <p:spPr>
          <a:xfrm>
            <a:off x="523875" y="189437"/>
            <a:ext cx="6200775" cy="10120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82982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5">
          <p15:clr>
            <a:srgbClr val="FBAE40"/>
          </p15:clr>
        </p15:guide>
        <p15:guide id="2" pos="5579">
          <p15:clr>
            <a:srgbClr val="FBAE40"/>
          </p15:clr>
        </p15:guide>
        <p15:guide id="3" orient="horz" pos="958">
          <p15:clr>
            <a:srgbClr val="FBAE40"/>
          </p15:clr>
        </p15:guide>
        <p15:guide id="4" orient="horz" pos="572">
          <p15:clr>
            <a:srgbClr val="FBAE40"/>
          </p15:clr>
        </p15:guide>
        <p15:guide id="5" pos="1655" userDrawn="1">
          <p15:clr>
            <a:srgbClr val="FBAE40"/>
          </p15:clr>
        </p15:guide>
        <p15:guide id="6" pos="1565" userDrawn="1">
          <p15:clr>
            <a:srgbClr val="FBAE40"/>
          </p15:clr>
        </p15:guide>
        <p15:guide id="7" pos="2971" userDrawn="1">
          <p15:clr>
            <a:srgbClr val="FBAE40"/>
          </p15:clr>
        </p15:guide>
        <p15:guide id="8" pos="4241" userDrawn="1">
          <p15:clr>
            <a:srgbClr val="FBAE40"/>
          </p15:clr>
        </p15:guide>
        <p15:guide id="9" pos="4332" userDrawn="1">
          <p15:clr>
            <a:srgbClr val="FBAE40"/>
          </p15:clr>
        </p15:guide>
        <p15:guide id="10" orient="horz" pos="3974" userDrawn="1">
          <p15:clr>
            <a:srgbClr val="FBAE40"/>
          </p15:clr>
        </p15:guide>
        <p15:guide id="11" orient="horz" pos="2387" userDrawn="1">
          <p15:clr>
            <a:srgbClr val="FBAE40"/>
          </p15:clr>
        </p15:guide>
        <p15:guide id="12" pos="29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platzhalter 12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9F203-F24E-4061-8D3D-AB1F903AA239}" type="datetime1">
              <a:rPr lang="en-US" smtClean="0"/>
              <a:t>12/20/2019</a:t>
            </a:fld>
            <a:endParaRPr lang="de-DE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39073-59E9-48E5-A746-534243C422A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1734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8" r:id="rId2"/>
    <p:sldLayoutId id="2147483679" r:id="rId3"/>
    <p:sldLayoutId id="2147483664" r:id="rId4"/>
    <p:sldLayoutId id="2147483683" r:id="rId5"/>
    <p:sldLayoutId id="2147483662" r:id="rId6"/>
    <p:sldLayoutId id="2147483676" r:id="rId7"/>
    <p:sldLayoutId id="2147483665" r:id="rId8"/>
    <p:sldLayoutId id="2147483677" r:id="rId9"/>
    <p:sldLayoutId id="2147483673" r:id="rId10"/>
    <p:sldLayoutId id="2147483680" r:id="rId11"/>
    <p:sldLayoutId id="2147483670" r:id="rId12"/>
    <p:sldLayoutId id="2147483671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jpeg"/><Relationship Id="rId4" Type="http://schemas.openxmlformats.org/officeDocument/2006/relationships/image" Target="../media/image43.png"/><Relationship Id="rId9" Type="http://schemas.openxmlformats.org/officeDocument/2006/relationships/image" Target="../media/image48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uzil.com/" TargetMode="Externa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7.jpe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wmf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www.buzil.com/" TargetMode="Externa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buzil.com/" TargetMode="Externa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9.png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2" Type="http://schemas.openxmlformats.org/officeDocument/2006/relationships/image" Target="../media/image8.png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image" Target="../media/image11.png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4" Type="http://schemas.openxmlformats.org/officeDocument/2006/relationships/image" Target="../media/image10.png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9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99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label.eu/" TargetMode="Externa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4.png"/><Relationship Id="rId5" Type="http://schemas.openxmlformats.org/officeDocument/2006/relationships/image" Target="../media/image122.png"/><Relationship Id="rId4" Type="http://schemas.openxmlformats.org/officeDocument/2006/relationships/oleObject" Target="../embeddings/oleObject1.bin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8.jpeg"/><Relationship Id="rId5" Type="http://schemas.openxmlformats.org/officeDocument/2006/relationships/image" Target="../media/image137.png"/><Relationship Id="rId4" Type="http://schemas.openxmlformats.org/officeDocument/2006/relationships/oleObject" Target="../embeddings/oleObject2.bin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jpeg"/><Relationship Id="rId4" Type="http://schemas.openxmlformats.org/officeDocument/2006/relationships/image" Target="../media/image14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jpeg"/><Relationship Id="rId4" Type="http://schemas.openxmlformats.org/officeDocument/2006/relationships/image" Target="../media/image14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2.png"/><Relationship Id="rId7" Type="http://schemas.openxmlformats.org/officeDocument/2006/relationships/image" Target="../media/image16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1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63.jpeg"/><Relationship Id="rId9" Type="http://schemas.openxmlformats.org/officeDocument/2006/relationships/image" Target="../media/image166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gif"/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795386" y="3102246"/>
            <a:ext cx="5171348" cy="784763"/>
          </a:xfrm>
        </p:spPr>
        <p:txBody>
          <a:bodyPr>
            <a:noAutofit/>
          </a:bodyPr>
          <a:lstStyle/>
          <a:p>
            <a:pPr algn="ctr"/>
            <a:r>
              <a:rPr lang="en-US" sz="2800"/>
              <a:t>Buzil</a:t>
            </a:r>
            <a:br>
              <a:rPr lang="en-US" sz="2800"/>
            </a:br>
            <a:r>
              <a:rPr lang="az-Cyrl-AZ" sz="2800"/>
              <a:t>Продукты и применение</a:t>
            </a:r>
            <a:endParaRPr lang="de-DE" sz="240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sz="2000" b="1" dirty="0"/>
              <a:t>   </a:t>
            </a:r>
            <a:endParaRPr lang="de-DE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644081" y="5469622"/>
            <a:ext cx="2499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bg1"/>
                </a:solidFill>
              </a:rPr>
              <a:t>Jakub Sosnowski</a:t>
            </a:r>
            <a:endParaRPr lang="lt-LT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523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8474" y="324909"/>
            <a:ext cx="6200775" cy="1012095"/>
          </a:xfrm>
        </p:spPr>
        <p:txBody>
          <a:bodyPr/>
          <a:lstStyle/>
          <a:p>
            <a:r>
              <a:rPr lang="az-Cyrl-AZ" dirty="0"/>
              <a:t>ИСТОРИЯ </a:t>
            </a:r>
            <a:r>
              <a:rPr lang="de-DE" dirty="0"/>
              <a:t>2005 - 2014</a:t>
            </a:r>
          </a:p>
        </p:txBody>
      </p:sp>
      <p:sp>
        <p:nvSpPr>
          <p:cNvPr id="22" name="Pfeil nach links 21"/>
          <p:cNvSpPr/>
          <p:nvPr/>
        </p:nvSpPr>
        <p:spPr>
          <a:xfrm rot="10800000">
            <a:off x="0" y="2997193"/>
            <a:ext cx="9144000" cy="1066806"/>
          </a:xfrm>
          <a:prstGeom prst="leftArrow">
            <a:avLst/>
          </a:prstGeom>
          <a:gradFill flip="none" rotWithShape="1">
            <a:gsLst>
              <a:gs pos="23000">
                <a:srgbClr val="004993"/>
              </a:gs>
              <a:gs pos="97000">
                <a:srgbClr val="004993">
                  <a:alpha val="50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23" name="Tabelle 22"/>
          <p:cNvGraphicFramePr>
            <a:graphicFrameLocks noGrp="1"/>
          </p:cNvGraphicFramePr>
          <p:nvPr/>
        </p:nvGraphicFramePr>
        <p:xfrm>
          <a:off x="-2" y="3344326"/>
          <a:ext cx="9144000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2005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2007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2014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Tabel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600116"/>
              </p:ext>
            </p:extLst>
          </p:nvPr>
        </p:nvGraphicFramePr>
        <p:xfrm>
          <a:off x="91376" y="4202528"/>
          <a:ext cx="8961248" cy="201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1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6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27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08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1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81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01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01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622539">
                <a:tc>
                  <a:txBody>
                    <a:bodyPr/>
                    <a:lstStyle/>
                    <a:p>
                      <a:pPr lvl="0"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Дочерние компании в Польше и Греции</a:t>
                      </a:r>
                      <a:endParaRPr lang="de-DE" sz="1400" b="0" dirty="0"/>
                    </a:p>
                  </a:txBody>
                  <a:tcPr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az-Cyrl-AZ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«100-летний юбилей»</a:t>
                      </a:r>
                      <a:endParaRPr lang="de-DE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Isabell Janoth берет более 100% акций компании</a:t>
                      </a:r>
                      <a:endParaRPr lang="de-DE" sz="1400" b="0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Клаус Карл присоединяется к компании в качестве Управляющего директора</a:t>
                      </a:r>
                      <a:endParaRPr lang="de-DE" sz="1400" b="0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Buzil создает собственный филиал в Дубае</a:t>
                      </a:r>
                      <a:endParaRPr lang="de-DE" sz="1400" b="0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Buzil установит фотоэлектрическую систему 220 кВт</a:t>
                      </a:r>
                      <a:endParaRPr lang="de-DE" sz="1400" b="0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Совместное предприятие с Rossari Biotech Ltd. в Индии</a:t>
                      </a:r>
                      <a:endParaRPr lang="de-DE" sz="1400" b="0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Buzil Brand повторно,</a:t>
                      </a:r>
                    </a:p>
                    <a:p>
                      <a:pPr lvl="0" algn="ctr"/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Основание ЮВЕ региона 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(Юго-Восточная Европа)</a:t>
                      </a:r>
                      <a:endParaRPr lang="de-DE" sz="1100" b="0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2" name="Rechteck 51"/>
          <p:cNvSpPr/>
          <p:nvPr/>
        </p:nvSpPr>
        <p:spPr>
          <a:xfrm>
            <a:off x="3268" y="1328400"/>
            <a:ext cx="1116000" cy="15120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solidFill>
              <a:srgbClr val="004993"/>
            </a:solidFill>
          </a:ln>
          <a:scene3d>
            <a:camera prst="perspectiveRelaxedModerately" fov="0" zoom="92000">
              <a:rot lat="21000000" lon="0" rev="0"/>
            </a:camera>
            <a:lightRig rig="balanced" dir="t">
              <a:rot lat="0" lon="0" rev="12700000"/>
            </a:lightRig>
          </a:scene3d>
          <a:sp3d z="50080" prstMaterial="softEdg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3" name="Rechteck 52"/>
          <p:cNvSpPr/>
          <p:nvPr/>
        </p:nvSpPr>
        <p:spPr>
          <a:xfrm>
            <a:off x="1151134" y="1337004"/>
            <a:ext cx="1116000" cy="151200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rgbClr val="004993"/>
            </a:solidFill>
          </a:ln>
          <a:scene3d>
            <a:camera prst="perspectiveRelaxedModerately" fov="0" zoom="92000">
              <a:rot lat="21000000" lon="0" rev="0"/>
            </a:camera>
            <a:lightRig rig="balanced" dir="t">
              <a:rot lat="0" lon="0" rev="12700000"/>
            </a:lightRig>
          </a:scene3d>
          <a:sp3d z="50080" prstMaterial="softEdg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4" name="Rechteck 53"/>
          <p:cNvSpPr/>
          <p:nvPr/>
        </p:nvSpPr>
        <p:spPr>
          <a:xfrm>
            <a:off x="4594732" y="1337004"/>
            <a:ext cx="1116000" cy="151200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solidFill>
              <a:srgbClr val="004993"/>
            </a:solidFill>
          </a:ln>
          <a:scene3d>
            <a:camera prst="perspectiveRelaxedModerately" fov="0" zoom="92000">
              <a:rot lat="21000000" lon="0" rev="0"/>
            </a:camera>
            <a:lightRig rig="balanced" dir="t">
              <a:rot lat="0" lon="0" rev="12700000"/>
            </a:lightRig>
          </a:scene3d>
          <a:sp3d z="50080" prstMaterial="softEdg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5" name="Rechteck 54"/>
          <p:cNvSpPr/>
          <p:nvPr/>
        </p:nvSpPr>
        <p:spPr>
          <a:xfrm>
            <a:off x="6898932" y="1337004"/>
            <a:ext cx="1116000" cy="151200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solidFill>
              <a:srgbClr val="004993"/>
            </a:solidFill>
          </a:ln>
          <a:scene3d>
            <a:camera prst="perspectiveRelaxedModerately" fov="0" zoom="92000">
              <a:rot lat="21000000" lon="0" rev="0"/>
            </a:camera>
            <a:lightRig rig="balanced" dir="t">
              <a:rot lat="0" lon="0" rev="12700000"/>
            </a:lightRig>
          </a:scene3d>
          <a:sp3d z="50080" prstMaterial="softEdg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6" name="Gruppieren 55"/>
          <p:cNvGrpSpPr/>
          <p:nvPr/>
        </p:nvGrpSpPr>
        <p:grpSpPr>
          <a:xfrm>
            <a:off x="8047066" y="930590"/>
            <a:ext cx="1080000" cy="1802467"/>
            <a:chOff x="8047066" y="930590"/>
            <a:chExt cx="1080000" cy="1802467"/>
          </a:xfrm>
        </p:grpSpPr>
        <p:grpSp>
          <p:nvGrpSpPr>
            <p:cNvPr id="57" name="Diagram group"/>
            <p:cNvGrpSpPr/>
            <p:nvPr/>
          </p:nvGrpSpPr>
          <p:grpSpPr>
            <a:xfrm>
              <a:off x="8047066" y="930590"/>
              <a:ext cx="1080000" cy="1512000"/>
              <a:chOff x="68432" y="-22293"/>
              <a:chExt cx="1024262" cy="1333544"/>
            </a:xfrm>
            <a:scene3d>
              <a:camera prst="perspectiveRelaxedModerately" fov="0" zoom="92000">
                <a:rot lat="21000000" lon="0" rev="0"/>
              </a:camera>
              <a:lightRig rig="balanced" dir="t">
                <a:rot lat="0" lon="0" rev="12700000"/>
              </a:lightRig>
            </a:scene3d>
          </p:grpSpPr>
          <p:sp>
            <p:nvSpPr>
              <p:cNvPr id="59" name="Rechteck 58"/>
              <p:cNvSpPr/>
              <p:nvPr/>
            </p:nvSpPr>
            <p:spPr>
              <a:xfrm>
                <a:off x="68432" y="-22293"/>
                <a:ext cx="1024262" cy="1333544"/>
              </a:xfrm>
              <a:prstGeom prst="rect">
                <a:avLst/>
              </a:prstGeom>
              <a:blipFill dpi="0" rotWithShape="0">
                <a:blip r:embed="rId6"/>
                <a:srcRect/>
                <a:stretch>
                  <a:fillRect l="3000" t="33204" r="2000" b="33204"/>
                </a:stretch>
              </a:blipFill>
              <a:sp3d z="50080" extrusionH="50800" prstMaterial="softEdge">
                <a:bevelT w="44450" h="50800"/>
                <a:bevelB w="50800" h="508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pic>
          <p:nvPicPr>
            <p:cNvPr id="58" name="Grafik 57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7" b="18000"/>
            <a:stretch/>
          </p:blipFill>
          <p:spPr>
            <a:xfrm>
              <a:off x="8121399" y="1931980"/>
              <a:ext cx="931333" cy="801077"/>
            </a:xfrm>
            <a:prstGeom prst="rect">
              <a:avLst/>
            </a:prstGeom>
          </p:spPr>
        </p:pic>
      </p:grpSp>
      <p:pic>
        <p:nvPicPr>
          <p:cNvPr id="60" name="Grafik 5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4" t="16984" r="54598" b="16453"/>
          <a:stretch/>
        </p:blipFill>
        <p:spPr>
          <a:xfrm>
            <a:off x="5782732" y="1405467"/>
            <a:ext cx="1032799" cy="1363133"/>
          </a:xfrm>
          <a:prstGeom prst="rect">
            <a:avLst/>
          </a:prstGeom>
          <a:ln>
            <a:solidFill>
              <a:srgbClr val="004993"/>
            </a:solidFill>
          </a:ln>
        </p:spPr>
      </p:pic>
      <p:sp>
        <p:nvSpPr>
          <p:cNvPr id="61" name="Rechteck 60"/>
          <p:cNvSpPr/>
          <p:nvPr/>
        </p:nvSpPr>
        <p:spPr>
          <a:xfrm>
            <a:off x="8081398" y="1405467"/>
            <a:ext cx="1011799" cy="1363133"/>
          </a:xfrm>
          <a:prstGeom prst="rect">
            <a:avLst/>
          </a:prstGeom>
          <a:noFill/>
          <a:ln w="9525">
            <a:solidFill>
              <a:srgbClr val="0049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2" name="Grafik 6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91" b="18741"/>
          <a:stretch/>
        </p:blipFill>
        <p:spPr>
          <a:xfrm>
            <a:off x="3494832" y="1412891"/>
            <a:ext cx="1011600" cy="1364113"/>
          </a:xfrm>
          <a:prstGeom prst="rect">
            <a:avLst/>
          </a:prstGeom>
          <a:ln>
            <a:solidFill>
              <a:srgbClr val="004993"/>
            </a:solidFill>
          </a:ln>
        </p:spPr>
      </p:pic>
      <p:pic>
        <p:nvPicPr>
          <p:cNvPr id="63" name="Grafik 6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" b="6732"/>
          <a:stretch/>
        </p:blipFill>
        <p:spPr>
          <a:xfrm>
            <a:off x="2359001" y="1409004"/>
            <a:ext cx="1033562" cy="1368000"/>
          </a:xfrm>
          <a:prstGeom prst="rect">
            <a:avLst/>
          </a:prstGeom>
          <a:ln>
            <a:solidFill>
              <a:srgbClr val="004993"/>
            </a:solidFill>
          </a:ln>
        </p:spPr>
      </p:pic>
    </p:spTree>
    <p:extLst>
      <p:ext uri="{BB962C8B-B14F-4D97-AF65-F5344CB8AC3E}">
        <p14:creationId xmlns:p14="http://schemas.microsoft.com/office/powerpoint/2010/main" val="354210329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Кухня и пищевая промышленность</a:t>
            </a:r>
            <a:endParaRPr lang="pl-PL" dirty="0"/>
          </a:p>
        </p:txBody>
      </p:sp>
      <p:sp>
        <p:nvSpPr>
          <p:cNvPr id="5" name="TextBox 4"/>
          <p:cNvSpPr txBox="1"/>
          <p:nvPr/>
        </p:nvSpPr>
        <p:spPr>
          <a:xfrm>
            <a:off x="523875" y="5955957"/>
            <a:ext cx="20298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94" y="1474999"/>
            <a:ext cx="7504670" cy="4325687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2483708" y="2501892"/>
            <a:ext cx="5828270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dirty="0"/>
              <a:t>Средство для ручной мытья посуды и в то же время мягкое редство для</a:t>
            </a:r>
            <a:r>
              <a:rPr lang="pl-PL" sz="1400" dirty="0"/>
              <a:t> </a:t>
            </a:r>
            <a:r>
              <a:rPr lang="ru-RU" sz="1400" dirty="0"/>
              <a:t>промывка поверхностей, устойчивых к воде. Рекомендуется особенно</a:t>
            </a:r>
            <a:r>
              <a:rPr lang="pl-PL" sz="1400" dirty="0"/>
              <a:t> </a:t>
            </a:r>
            <a:r>
              <a:rPr lang="ru-RU" sz="1400" dirty="0"/>
              <a:t>для посуды, очков и столовых приборов. G 530 Buz® Dish Fix быстро</a:t>
            </a:r>
            <a:r>
              <a:rPr lang="pl-PL" sz="1400" dirty="0"/>
              <a:t> </a:t>
            </a:r>
            <a:r>
              <a:rPr lang="ru-RU" sz="1400" dirty="0"/>
              <a:t>он растворяет грязь, вспенивается очень сильно, быстро сохнет и не выходит</a:t>
            </a:r>
            <a:r>
              <a:rPr lang="pl-PL" sz="1400" dirty="0"/>
              <a:t> </a:t>
            </a:r>
            <a:r>
              <a:rPr lang="ru-RU" sz="1400" dirty="0"/>
              <a:t>полоски на блюдах. Нежный для очищенных поверхностей и</a:t>
            </a:r>
            <a:r>
              <a:rPr lang="pl-PL" sz="1400" dirty="0"/>
              <a:t> </a:t>
            </a:r>
            <a:r>
              <a:rPr lang="ru-RU" sz="1400" dirty="0"/>
              <a:t>кожи рук, имеет приятный запах.</a:t>
            </a:r>
            <a:endParaRPr lang="de-DE" sz="1400" dirty="0"/>
          </a:p>
        </p:txBody>
      </p:sp>
      <p:sp>
        <p:nvSpPr>
          <p:cNvPr id="11" name="TextBox 5"/>
          <p:cNvSpPr txBox="1"/>
          <p:nvPr/>
        </p:nvSpPr>
        <p:spPr>
          <a:xfrm>
            <a:off x="2524896" y="5063911"/>
            <a:ext cx="5469925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Дозировка:</a:t>
            </a:r>
          </a:p>
          <a:p>
            <a:r>
              <a:rPr lang="ru-RU" sz="1400" dirty="0"/>
              <a:t>мытье посуды: несколько капель</a:t>
            </a:r>
            <a:br>
              <a:rPr lang="ru-RU" sz="1400" dirty="0"/>
            </a:br>
            <a:r>
              <a:rPr lang="ru-RU" sz="1400" dirty="0"/>
              <a:t>очистка поверхности: 20 - 40 мл / 10 л воды</a:t>
            </a:r>
            <a:r>
              <a:rPr lang="en-US" sz="1400" dirty="0"/>
              <a:t>.</a:t>
            </a:r>
          </a:p>
          <a:p>
            <a:endParaRPr lang="en-US" sz="1400" dirty="0"/>
          </a:p>
        </p:txBody>
      </p:sp>
      <p:sp>
        <p:nvSpPr>
          <p:cNvPr id="12" name="TextBox 4"/>
          <p:cNvSpPr txBox="1"/>
          <p:nvPr/>
        </p:nvSpPr>
        <p:spPr>
          <a:xfrm>
            <a:off x="515637" y="5266308"/>
            <a:ext cx="20298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35082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Приложение </a:t>
            </a:r>
            <a:r>
              <a:rPr lang="en-US" dirty="0"/>
              <a:t>BUZIL</a:t>
            </a:r>
            <a:endParaRPr lang="pl-PL" dirty="0"/>
          </a:p>
        </p:txBody>
      </p:sp>
      <p:sp>
        <p:nvSpPr>
          <p:cNvPr id="8" name="Symbol zastępczy tekstu 3"/>
          <p:cNvSpPr>
            <a:spLocks noGrp="1"/>
          </p:cNvSpPr>
          <p:nvPr>
            <p:ph sz="quarter" idx="10"/>
          </p:nvPr>
        </p:nvSpPr>
        <p:spPr bwMode="auto">
          <a:xfrm>
            <a:off x="430213" y="1747838"/>
            <a:ext cx="8244230" cy="2231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 algn="ctr">
              <a:buNone/>
            </a:pPr>
            <a:r>
              <a:rPr lang="az-Cyrl-AZ" sz="4000" dirty="0"/>
              <a:t>Технологические приложения</a:t>
            </a:r>
          </a:p>
          <a:p>
            <a:pPr marL="0" indent="0" algn="ctr">
              <a:buNone/>
            </a:pPr>
            <a:r>
              <a:rPr lang="az-Cyrl-AZ" sz="4000" dirty="0"/>
              <a:t>Примеры объектов</a:t>
            </a:r>
            <a:endParaRPr lang="pl-PL" altLang="pl-PL" sz="3692" b="1" dirty="0">
              <a:latin typeface="Officina Sans Book/Bold"/>
            </a:endParaRPr>
          </a:p>
        </p:txBody>
      </p:sp>
    </p:spTree>
    <p:extLst>
      <p:ext uri="{BB962C8B-B14F-4D97-AF65-F5344CB8AC3E}">
        <p14:creationId xmlns:p14="http://schemas.microsoft.com/office/powerpoint/2010/main" val="320162111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z-Cyrl-A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Бизнес центр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09972" y="1310263"/>
            <a:ext cx="851262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3" descr="201202021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99"/>
          <a:stretch>
            <a:fillRect/>
          </a:stretch>
        </p:blipFill>
        <p:spPr bwMode="auto">
          <a:xfrm>
            <a:off x="330980" y="1550377"/>
            <a:ext cx="439322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620" y="3960935"/>
            <a:ext cx="4967654" cy="2315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tačiakampis 1"/>
          <p:cNvSpPr/>
          <p:nvPr/>
        </p:nvSpPr>
        <p:spPr>
          <a:xfrm>
            <a:off x="4845211" y="1550377"/>
            <a:ext cx="4572000" cy="2225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 464 - санитарные сооружения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pl-PL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 560</a:t>
            </a: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- мебель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pl-PL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KS24</a:t>
            </a: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- полированный гранит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G 52</a:t>
            </a:r>
            <a:r>
              <a:rPr lang="pl-PL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- стеклянные перегородки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 560 - ЖК-мониторы, оргтехника, акриловое стекло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Система Erol - керамическая плитка</a:t>
            </a:r>
            <a:endParaRPr lang="pl-PL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93798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z-Cyrl-A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Бизнес и жилой центр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4267668" y="2414133"/>
            <a:ext cx="49139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 descr="201202021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62" y="1567962"/>
            <a:ext cx="3691304" cy="454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tačiakampis 1"/>
          <p:cNvSpPr/>
          <p:nvPr/>
        </p:nvSpPr>
        <p:spPr>
          <a:xfrm>
            <a:off x="4382530" y="1956650"/>
            <a:ext cx="46790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G 440 - обезжиривание</a:t>
            </a:r>
          </a:p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 464 - санитарные сооружения</a:t>
            </a:r>
          </a:p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 560 - поверхности, мебель</a:t>
            </a:r>
          </a:p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G 530 - мытье посуды</a:t>
            </a:r>
          </a:p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G 235 - уход за полом</a:t>
            </a:r>
          </a:p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G 525 - окна, очистка стеклянных перегородок с использованием скрубберной системы</a:t>
            </a:r>
            <a:endParaRPr lang="pl-PL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662" y="5066073"/>
            <a:ext cx="762000" cy="86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18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Center-Medical Center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09972" y="1310263"/>
            <a:ext cx="851262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 descr="201202021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1" b="29990"/>
          <a:stretch>
            <a:fillRect/>
          </a:stretch>
        </p:blipFill>
        <p:spPr bwMode="auto">
          <a:xfrm>
            <a:off x="363930" y="2172037"/>
            <a:ext cx="3960934" cy="236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tačiakampis 1"/>
          <p:cNvSpPr/>
          <p:nvPr/>
        </p:nvSpPr>
        <p:spPr>
          <a:xfrm>
            <a:off x="4572000" y="2280768"/>
            <a:ext cx="4572000" cy="13111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Система Erol - керамическая плитка</a:t>
            </a:r>
          </a:p>
          <a:p>
            <a:pPr>
              <a:lnSpc>
                <a:spcPct val="110000"/>
              </a:lnSpc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 707, S 734, S 780 - Мармолеум</a:t>
            </a:r>
          </a:p>
          <a:p>
            <a:pPr>
              <a:lnSpc>
                <a:spcPct val="110000"/>
              </a:lnSpc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 464 - санитарные сооружения</a:t>
            </a:r>
          </a:p>
          <a:p>
            <a:pPr>
              <a:lnSpc>
                <a:spcPct val="110000"/>
              </a:lnSpc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 560 - зубные огни</a:t>
            </a:r>
            <a:endParaRPr lang="pl-PL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93945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Торговый центр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09972" y="1310263"/>
            <a:ext cx="851262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3" descr="201202021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43" y="1701312"/>
            <a:ext cx="6242538" cy="432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369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/>
              <a:t>Торговый центр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09972" y="1310263"/>
            <a:ext cx="851262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 descr="201202021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641" y="1510296"/>
            <a:ext cx="3671382" cy="2542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tačiakampis 1"/>
          <p:cNvSpPr/>
          <p:nvPr/>
        </p:nvSpPr>
        <p:spPr>
          <a:xfrm>
            <a:off x="720969" y="2596936"/>
            <a:ext cx="4572000" cy="30534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ru-RU" dirty="0"/>
              <a:t>T 464 - санитарные сооружения</a:t>
            </a:r>
            <a:br>
              <a:rPr lang="ru-RU" dirty="0"/>
            </a:br>
            <a:r>
              <a:rPr lang="pl-PL" dirty="0"/>
              <a:t>T 560,</a:t>
            </a:r>
            <a:r>
              <a:rPr lang="ru-RU" dirty="0"/>
              <a:t> - поверхности, мебель</a:t>
            </a:r>
            <a:br>
              <a:rPr lang="ru-RU" dirty="0"/>
            </a:br>
            <a:r>
              <a:rPr lang="pl-PL" dirty="0"/>
              <a:t>T 265</a:t>
            </a:r>
            <a:r>
              <a:rPr lang="ru-RU" dirty="0"/>
              <a:t> - полированный гранит</a:t>
            </a:r>
            <a:br>
              <a:rPr lang="ru-RU" dirty="0"/>
            </a:br>
            <a:r>
              <a:rPr lang="ru-RU" dirty="0"/>
              <a:t>G 525 - окна, очистка стеклянных перегородок с использованием скрубберной системы</a:t>
            </a:r>
            <a:br>
              <a:rPr lang="ru-RU" dirty="0"/>
            </a:br>
            <a:r>
              <a:rPr lang="ru-RU" dirty="0"/>
              <a:t>T 560 - ЖК-мониторы, оргтехника, акриловое стекло</a:t>
            </a:r>
            <a:br>
              <a:rPr lang="ru-RU" dirty="0"/>
            </a:br>
            <a:r>
              <a:rPr lang="ru-RU" dirty="0"/>
              <a:t>Система Erol - керамическая плитка</a:t>
            </a:r>
            <a:endParaRPr lang="pl-PL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005758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Супермаркеты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09972" y="1310263"/>
            <a:ext cx="851262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 descr="201202021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767254"/>
            <a:ext cx="3024554" cy="209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2012020216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516" y="1767254"/>
            <a:ext cx="3097823" cy="211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01202021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026877"/>
            <a:ext cx="3024554" cy="220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0120202162-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516" y="4026877"/>
            <a:ext cx="3097823" cy="21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11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/>
              <a:t>Супермаркеты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09972" y="1310263"/>
            <a:ext cx="851262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tačiakampis 1"/>
          <p:cNvSpPr/>
          <p:nvPr/>
        </p:nvSpPr>
        <p:spPr>
          <a:xfrm>
            <a:off x="1762214" y="1741150"/>
            <a:ext cx="3057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Concrete floor priming </a:t>
            </a:r>
            <a:r>
              <a:rPr lang="lt-LT" dirty="0"/>
              <a:t>S</a:t>
            </a:r>
            <a:r>
              <a:rPr lang="en-US" dirty="0"/>
              <a:t>720</a:t>
            </a:r>
            <a:endParaRPr lang="lt-LT" dirty="0"/>
          </a:p>
        </p:txBody>
      </p:sp>
      <p:pic>
        <p:nvPicPr>
          <p:cNvPr id="9" name="Picture 5" descr="200809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46" y="2631831"/>
            <a:ext cx="3518389" cy="243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20080923(00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8"/>
          <a:stretch>
            <a:fillRect/>
          </a:stretch>
        </p:blipFill>
        <p:spPr bwMode="auto">
          <a:xfrm>
            <a:off x="4500197" y="2631831"/>
            <a:ext cx="3591657" cy="2410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99923" y="4539049"/>
            <a:ext cx="906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before</a:t>
            </a:r>
            <a:endParaRPr lang="lt-LT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70357" y="4539049"/>
            <a:ext cx="988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after</a:t>
            </a:r>
            <a:endParaRPr lang="lt-L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35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/>
              <a:t>Супермаркеты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09972" y="1310263"/>
            <a:ext cx="851262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99923" y="4539049"/>
            <a:ext cx="906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>
                <a:solidFill>
                  <a:schemeClr val="bg1"/>
                </a:solidFill>
              </a:rPr>
              <a:t>prieš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70357" y="4539049"/>
            <a:ext cx="988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>
                <a:solidFill>
                  <a:schemeClr val="bg1"/>
                </a:solidFill>
              </a:rPr>
              <a:t>po</a:t>
            </a:r>
          </a:p>
        </p:txBody>
      </p:sp>
      <p:pic>
        <p:nvPicPr>
          <p:cNvPr id="12" name="Picture 2" descr="20101105(004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520" y="2032490"/>
            <a:ext cx="5329603" cy="368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tačiakampis 3"/>
          <p:cNvSpPr/>
          <p:nvPr/>
        </p:nvSpPr>
        <p:spPr>
          <a:xfrm>
            <a:off x="2268244" y="2441832"/>
            <a:ext cx="2198038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buSzPct val="55000"/>
              <a:buFontTx/>
              <a:buNone/>
              <a:defRPr/>
            </a:pPr>
            <a:r>
              <a:rPr lang="pl-PL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 734, S 780 - P</a:t>
            </a:r>
            <a:r>
              <a:rPr lang="lt-LT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VC</a:t>
            </a:r>
            <a:endParaRPr lang="pl-PL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248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ОСНОВНАЯ ИНФОРМАЦИЯ</a:t>
            </a:r>
            <a:endParaRPr lang="pl-PL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sz="quarter" idx="10"/>
          </p:nvPr>
        </p:nvSpPr>
        <p:spPr bwMode="auto">
          <a:xfrm>
            <a:off x="348306" y="2083157"/>
            <a:ext cx="8237538" cy="364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ru-RU" sz="4800" dirty="0"/>
              <a:t>интернет сайт</a:t>
            </a:r>
          </a:p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ru-RU" sz="4800" dirty="0">
                <a:hlinkClick r:id="rId2"/>
              </a:rPr>
              <a:t>www.buzil.com</a:t>
            </a:r>
            <a:endParaRPr lang="pl-PL" sz="4800" dirty="0"/>
          </a:p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ru-RU" sz="3600" dirty="0">
                <a:solidFill>
                  <a:srgbClr val="FF0000"/>
                </a:solidFill>
              </a:rPr>
              <a:t>Сайт на 6 языках</a:t>
            </a:r>
            <a:endParaRPr lang="de-DE" sz="1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/>
              <a:t>Супермаркеты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-959801" y="943204"/>
            <a:ext cx="851262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99923" y="4539049"/>
            <a:ext cx="906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>
                <a:solidFill>
                  <a:schemeClr val="bg1"/>
                </a:solidFill>
              </a:rPr>
              <a:t>prieš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70357" y="4539049"/>
            <a:ext cx="988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>
                <a:solidFill>
                  <a:schemeClr val="bg1"/>
                </a:solidFill>
              </a:rPr>
              <a:t>po</a:t>
            </a:r>
          </a:p>
        </p:txBody>
      </p:sp>
      <p:pic>
        <p:nvPicPr>
          <p:cNvPr id="6" name="Picture 5" descr="2012020216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105" y="1701312"/>
            <a:ext cx="374259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23" y="4692162"/>
            <a:ext cx="8137281" cy="150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tačiakampis 1"/>
          <p:cNvSpPr/>
          <p:nvPr/>
        </p:nvSpPr>
        <p:spPr>
          <a:xfrm>
            <a:off x="179994" y="1352992"/>
            <a:ext cx="3664213" cy="3385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Система Erol - керамическая плитка</a:t>
            </a:r>
          </a:p>
          <a:p>
            <a:pPr>
              <a:lnSpc>
                <a:spcPct val="120000"/>
              </a:lnSpc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 707</a:t>
            </a:r>
            <a:endParaRPr lang="pl-PL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120000"/>
              </a:lnSpc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или S 720, G 240 - terazzo</a:t>
            </a:r>
          </a:p>
          <a:p>
            <a:pPr>
              <a:lnSpc>
                <a:spcPct val="120000"/>
              </a:lnSpc>
              <a:defRPr/>
            </a:pPr>
            <a:r>
              <a:rPr lang="pl-PL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 560, </a:t>
            </a: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 482 - поверхности</a:t>
            </a:r>
          </a:p>
          <a:p>
            <a:pPr>
              <a:lnSpc>
                <a:spcPct val="120000"/>
              </a:lnSpc>
              <a:defRPr/>
            </a:pPr>
            <a:r>
              <a:rPr lang="pl-PL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 464</a:t>
            </a: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- санитарное оборудование</a:t>
            </a:r>
          </a:p>
          <a:p>
            <a:pPr>
              <a:lnSpc>
                <a:spcPct val="120000"/>
              </a:lnSpc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 465 - туалет</a:t>
            </a:r>
          </a:p>
          <a:p>
            <a:pPr>
              <a:lnSpc>
                <a:spcPct val="120000"/>
              </a:lnSpc>
              <a:defRPr/>
            </a:pPr>
            <a:r>
              <a:rPr lang="pl-PL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 525</a:t>
            </a: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- стеклянные перегородки</a:t>
            </a:r>
            <a:endParaRPr lang="pl-PL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292892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Ресторан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09972" y="1310263"/>
            <a:ext cx="851262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 descr="201202021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39" y="1767254"/>
            <a:ext cx="6047643" cy="4188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97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/>
              <a:t>Ресторан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09972" y="1310263"/>
            <a:ext cx="851262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tačiakampis 1"/>
          <p:cNvSpPr/>
          <p:nvPr/>
        </p:nvSpPr>
        <p:spPr>
          <a:xfrm>
            <a:off x="1109877" y="2100603"/>
            <a:ext cx="69435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ru-RU" sz="2400" b="1" dirty="0"/>
              <a:t>Площадь: кухня</a:t>
            </a:r>
            <a:br>
              <a:rPr lang="ru-RU" sz="2400" dirty="0"/>
            </a:br>
            <a:r>
              <a:rPr lang="ru-RU" sz="2400" dirty="0"/>
              <a:t>G 435 - обезжиривание рабочих поверхностей</a:t>
            </a:r>
            <a:br>
              <a:rPr lang="ru-RU" sz="2400" dirty="0"/>
            </a:br>
            <a:r>
              <a:rPr lang="ru-RU" sz="2400" dirty="0"/>
              <a:t>G 461 - удаление накипи</a:t>
            </a:r>
            <a:br>
              <a:rPr lang="ru-RU" sz="2400" dirty="0"/>
            </a:br>
            <a:r>
              <a:rPr lang="ru-RU" sz="2400" dirty="0"/>
              <a:t>G 440 - мойка пола</a:t>
            </a:r>
            <a:br>
              <a:rPr lang="ru-RU" sz="2400" dirty="0"/>
            </a:br>
            <a:r>
              <a:rPr lang="ru-RU" sz="2400" dirty="0"/>
              <a:t>G 507 / SP20 - очистка и обслуживание нержавеющей стали</a:t>
            </a:r>
            <a:endParaRPr lang="pl-PL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04632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/>
              <a:t>Ресторан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09972" y="1310263"/>
            <a:ext cx="851262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tačiakampis 1"/>
          <p:cNvSpPr/>
          <p:nvPr/>
        </p:nvSpPr>
        <p:spPr>
          <a:xfrm>
            <a:off x="1354822" y="2442780"/>
            <a:ext cx="66063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ru-RU" sz="2400" b="1" dirty="0"/>
              <a:t>Площадь: ресторан</a:t>
            </a:r>
            <a:br>
              <a:rPr lang="ru-RU" sz="2400" dirty="0"/>
            </a:br>
            <a:r>
              <a:rPr lang="pl-PL" sz="2400" dirty="0"/>
              <a:t>T 265, </a:t>
            </a:r>
            <a:r>
              <a:rPr lang="ru-RU" sz="2400" dirty="0"/>
              <a:t>T 201 - керамическая плитка</a:t>
            </a:r>
            <a:br>
              <a:rPr lang="ru-RU" sz="2400" dirty="0"/>
            </a:br>
            <a:r>
              <a:rPr lang="ru-RU" sz="2400" dirty="0"/>
              <a:t>T 464 - санитарные сооружения</a:t>
            </a:r>
            <a:br>
              <a:rPr lang="ru-RU" sz="2400" dirty="0"/>
            </a:br>
            <a:r>
              <a:rPr lang="ru-RU" sz="2400" dirty="0"/>
              <a:t>G 465 - туалет</a:t>
            </a:r>
            <a:br>
              <a:rPr lang="ru-RU" sz="2400" dirty="0"/>
            </a:br>
            <a:r>
              <a:rPr lang="pl-PL" sz="2400" dirty="0"/>
              <a:t>T 560, </a:t>
            </a:r>
            <a:r>
              <a:rPr lang="ru-RU" sz="2400" dirty="0"/>
              <a:t>G 483 - столы, столешницы</a:t>
            </a:r>
            <a:br>
              <a:rPr lang="ru-RU" sz="2400" dirty="0"/>
            </a:br>
            <a:r>
              <a:rPr lang="pl-PL" sz="2400" dirty="0"/>
              <a:t>G 525, </a:t>
            </a:r>
            <a:r>
              <a:rPr lang="ru-RU" sz="2400" dirty="0"/>
              <a:t>G 522 - стеклянные перегородки</a:t>
            </a:r>
            <a:endParaRPr lang="pl-PL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511959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/>
              <a:t>Заправочная станция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09972" y="1310263"/>
            <a:ext cx="851262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 descr="201202021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5" r="4037" b="6151"/>
          <a:stretch>
            <a:fillRect/>
          </a:stretch>
        </p:blipFill>
        <p:spPr bwMode="auto">
          <a:xfrm>
            <a:off x="539262" y="1701313"/>
            <a:ext cx="3745523" cy="224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2012020217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73" b="23837"/>
          <a:stretch>
            <a:fillRect/>
          </a:stretch>
        </p:blipFill>
        <p:spPr bwMode="auto">
          <a:xfrm>
            <a:off x="4426927" y="1701312"/>
            <a:ext cx="3890596" cy="223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012020215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115" y="4026877"/>
            <a:ext cx="3241431" cy="224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886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/>
              <a:t>Заправочная станция</a:t>
            </a:r>
            <a:endParaRPr lang="ru-RU" dirty="0">
              <a:effectLst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-1528212" y="930645"/>
            <a:ext cx="851262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tačiakampis 1"/>
          <p:cNvSpPr/>
          <p:nvPr/>
        </p:nvSpPr>
        <p:spPr>
          <a:xfrm>
            <a:off x="196705" y="1596916"/>
            <a:ext cx="4572000" cy="34440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ru-RU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Заправка: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Система Erol - керамическая плитка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 265, 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 201 - керамическая плитка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 464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- санитарные сооружения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G 525, 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G 522 - стеклянные перегородки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G 569 - освежитель воздуха для туалета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 560, 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G 482 - поверхности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ru-RU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Топливная колонка: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G 430 - топливная колонка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G 440, </a:t>
            </a: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IR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45 - очистка бетонной плитки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IR 45 - очистка резиновых следов</a:t>
            </a:r>
            <a:endParaRPr lang="pl-PL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rostokąt 2"/>
          <p:cNvSpPr/>
          <p:nvPr/>
        </p:nvSpPr>
        <p:spPr>
          <a:xfrm>
            <a:off x="4504507" y="1620528"/>
            <a:ext cx="42048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b="1" u="sng" dirty="0"/>
              <a:t>Автомойка :</a:t>
            </a:r>
          </a:p>
          <a:p>
            <a:pPr>
              <a:spcBef>
                <a:spcPct val="0"/>
              </a:spcBef>
              <a:defRPr/>
            </a:pPr>
            <a:r>
              <a:rPr lang="ru-RU" dirty="0"/>
              <a:t>G 461 - удаление накипи</a:t>
            </a:r>
          </a:p>
          <a:p>
            <a:pPr>
              <a:spcBef>
                <a:spcPct val="0"/>
              </a:spcBef>
              <a:defRPr/>
            </a:pPr>
            <a:r>
              <a:rPr lang="ru-RU" dirty="0"/>
              <a:t>G 433 - очистное оборудование</a:t>
            </a:r>
            <a:endParaRPr lang="pl-PL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pic>
        <p:nvPicPr>
          <p:cNvPr id="9" name="Picture 4" descr="200808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705" y="2653470"/>
            <a:ext cx="3815862" cy="264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16346" y="4926227"/>
            <a:ext cx="897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G461</a:t>
            </a:r>
            <a:endParaRPr lang="lt-L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48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/>
              <a:t>Дилер по продаже автомобилей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09972" y="1310263"/>
            <a:ext cx="851262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 descr="201202021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68"/>
          <a:stretch>
            <a:fillRect/>
          </a:stretch>
        </p:blipFill>
        <p:spPr bwMode="auto">
          <a:xfrm>
            <a:off x="468923" y="1767254"/>
            <a:ext cx="3600450" cy="1918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20120202168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282" y="3707720"/>
            <a:ext cx="3768969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tačiakampis 1"/>
          <p:cNvSpPr/>
          <p:nvPr/>
        </p:nvSpPr>
        <p:spPr>
          <a:xfrm>
            <a:off x="361831" y="4052382"/>
            <a:ext cx="4201931" cy="2225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ru-RU" b="1" u="sng" dirty="0"/>
              <a:t>Торговый зал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ru-RU" dirty="0"/>
              <a:t>Система Erol - керамическая плитка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pl-PL" dirty="0"/>
              <a:t>T</a:t>
            </a:r>
            <a:r>
              <a:rPr lang="ru-RU" dirty="0"/>
              <a:t> 46</a:t>
            </a:r>
            <a:r>
              <a:rPr lang="pl-PL" dirty="0"/>
              <a:t>4</a:t>
            </a:r>
            <a:r>
              <a:rPr lang="ru-RU" dirty="0"/>
              <a:t> - санитарные сооружения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pl-PL" dirty="0"/>
              <a:t>G 525, </a:t>
            </a:r>
            <a:r>
              <a:rPr lang="ru-RU" dirty="0"/>
              <a:t>G 522 - стеклянные перегородки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ru-RU" dirty="0"/>
              <a:t>T 560</a:t>
            </a:r>
            <a:r>
              <a:rPr lang="pl-PL" dirty="0"/>
              <a:t>, G 482</a:t>
            </a:r>
            <a:r>
              <a:rPr lang="ru-RU" dirty="0"/>
              <a:t> - поверхности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ru-RU" dirty="0"/>
              <a:t>G 569 - освежитель воздуха</a:t>
            </a:r>
            <a:endParaRPr lang="pl-PL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tačiakampis 5"/>
          <p:cNvSpPr/>
          <p:nvPr/>
        </p:nvSpPr>
        <p:spPr>
          <a:xfrm>
            <a:off x="4328324" y="139939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обслуживание</a:t>
            </a:r>
          </a:p>
          <a:p>
            <a:pPr>
              <a:spcBef>
                <a:spcPct val="0"/>
              </a:spcBef>
              <a:defRPr/>
            </a:pP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G 440 - мойка пола</a:t>
            </a:r>
          </a:p>
          <a:p>
            <a:pPr>
              <a:spcBef>
                <a:spcPct val="0"/>
              </a:spcBef>
              <a:defRPr/>
            </a:pP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IR 42 - очистка резиновых следов</a:t>
            </a:r>
          </a:p>
          <a:p>
            <a:pPr>
              <a:spcBef>
                <a:spcPct val="0"/>
              </a:spcBef>
              <a:defRPr/>
            </a:pP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G 491 - удаление окалины</a:t>
            </a:r>
          </a:p>
          <a:p>
            <a:pPr>
              <a:spcBef>
                <a:spcPct val="0"/>
              </a:spcBef>
              <a:defRPr/>
            </a:pP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IR 45 - очистка пола (сушильная машина для сушки)</a:t>
            </a:r>
          </a:p>
          <a:p>
            <a:pPr>
              <a:spcBef>
                <a:spcPct val="0"/>
              </a:spcBef>
              <a:defRPr/>
            </a:pP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G 502 - удаление клея этикетки</a:t>
            </a:r>
            <a:endParaRPr lang="pl-PL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78572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/>
              <a:t>Гостиницы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09972" y="1310263"/>
            <a:ext cx="851262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9" descr="MCj0383482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35" y="1811216"/>
            <a:ext cx="3812931" cy="278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tačiakampis 1"/>
          <p:cNvSpPr/>
          <p:nvPr/>
        </p:nvSpPr>
        <p:spPr>
          <a:xfrm>
            <a:off x="4572000" y="1409852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pl-PL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G235, T265 </a:t>
            </a: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- </a:t>
            </a:r>
            <a:r>
              <a:rPr lang="az-Cyrl-A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пол</a:t>
            </a:r>
          </a:p>
          <a:p>
            <a:pPr>
              <a:spcBef>
                <a:spcPct val="0"/>
              </a:spcBef>
              <a:defRPr/>
            </a:pPr>
            <a:r>
              <a:rPr lang="pl-PL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G 490 / G491 </a:t>
            </a: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- </a:t>
            </a:r>
            <a:r>
              <a:rPr lang="az-Cyrl-A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керамическая плитка</a:t>
            </a:r>
          </a:p>
          <a:p>
            <a:pPr>
              <a:spcBef>
                <a:spcPct val="0"/>
              </a:spcBef>
              <a:defRPr/>
            </a:pPr>
            <a:r>
              <a:rPr lang="pl-PL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T560 </a:t>
            </a: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- </a:t>
            </a:r>
            <a:r>
              <a:rPr lang="az-Cyrl-A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мебель</a:t>
            </a:r>
          </a:p>
          <a:p>
            <a:pPr>
              <a:spcBef>
                <a:spcPct val="0"/>
              </a:spcBef>
              <a:defRPr/>
            </a:pPr>
            <a:r>
              <a:rPr lang="pl-PL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G507 </a:t>
            </a: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- </a:t>
            </a:r>
            <a:r>
              <a:rPr lang="az-Cyrl-A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основная очистка нержавеющей стали</a:t>
            </a:r>
          </a:p>
          <a:p>
            <a:pPr>
              <a:spcBef>
                <a:spcPct val="0"/>
              </a:spcBef>
              <a:defRPr/>
            </a:pPr>
            <a:r>
              <a:rPr lang="pl-PL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G525 </a:t>
            </a: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- </a:t>
            </a:r>
            <a:r>
              <a:rPr lang="az-Cyrl-A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стеклянные перегородки</a:t>
            </a:r>
          </a:p>
          <a:p>
            <a:pPr>
              <a:spcBef>
                <a:spcPct val="0"/>
              </a:spcBef>
              <a:defRPr/>
            </a:pPr>
            <a:r>
              <a:rPr lang="pl-PL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T464 </a:t>
            </a: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- </a:t>
            </a:r>
            <a:r>
              <a:rPr lang="az-Cyrl-A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санузел</a:t>
            </a:r>
          </a:p>
          <a:p>
            <a:pPr>
              <a:spcBef>
                <a:spcPct val="0"/>
              </a:spcBef>
              <a:defRPr/>
            </a:pPr>
            <a:r>
              <a:rPr lang="pl-PL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G465 </a:t>
            </a: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- </a:t>
            </a:r>
            <a:r>
              <a:rPr lang="az-Cyrl-A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туалет</a:t>
            </a:r>
          </a:p>
          <a:p>
            <a:pPr>
              <a:spcBef>
                <a:spcPct val="0"/>
              </a:spcBef>
              <a:defRPr/>
            </a:pPr>
            <a:r>
              <a:rPr lang="pl-PL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G460 </a:t>
            </a: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- </a:t>
            </a:r>
            <a:r>
              <a:rPr lang="az-Cyrl-A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туалет</a:t>
            </a:r>
          </a:p>
          <a:p>
            <a:pPr>
              <a:spcBef>
                <a:spcPct val="0"/>
              </a:spcBef>
              <a:defRPr/>
            </a:pPr>
            <a:r>
              <a:rPr lang="az-Cyrl-AZ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Система </a:t>
            </a:r>
            <a:r>
              <a:rPr lang="pl-PL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Optiflor</a:t>
            </a:r>
            <a:r>
              <a:rPr lang="pl-PL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- </a:t>
            </a:r>
            <a:r>
              <a:rPr lang="az-Cyrl-A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ковры</a:t>
            </a:r>
            <a:endParaRPr lang="pl-PL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04103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z-Cyrl-A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Медицинские учреждения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09972" y="1310263"/>
            <a:ext cx="851262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633904"/>
            <a:ext cx="2807677" cy="1944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1" y="3628293"/>
            <a:ext cx="1896208" cy="265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tačiakampis 1"/>
          <p:cNvSpPr/>
          <p:nvPr/>
        </p:nvSpPr>
        <p:spPr>
          <a:xfrm>
            <a:off x="3937686" y="1518487"/>
            <a:ext cx="49705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S780 - 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Полы из ПВХ</a:t>
            </a:r>
          </a:p>
          <a:p>
            <a:pPr>
              <a:spcBef>
                <a:spcPct val="0"/>
              </a:spcBef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S734 - 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покрытие</a:t>
            </a:r>
          </a:p>
          <a:p>
            <a:pPr>
              <a:spcBef>
                <a:spcPct val="0"/>
              </a:spcBef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G490 / G491 - 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керамическая плитка</a:t>
            </a:r>
          </a:p>
          <a:p>
            <a:pPr>
              <a:spcBef>
                <a:spcPct val="0"/>
              </a:spcBef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S707 - 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линолеум</a:t>
            </a:r>
          </a:p>
          <a:p>
            <a:pPr>
              <a:spcBef>
                <a:spcPct val="0"/>
              </a:spcBef>
              <a:defRPr/>
            </a:pPr>
            <a:r>
              <a:rPr lang="pl-PL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 560</a:t>
            </a: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- 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мебель</a:t>
            </a:r>
          </a:p>
          <a:p>
            <a:pPr>
              <a:spcBef>
                <a:spcPct val="0"/>
              </a:spcBef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G 507 - 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основная очистка нержавеющей стали</a:t>
            </a:r>
          </a:p>
          <a:p>
            <a:pPr>
              <a:spcBef>
                <a:spcPct val="0"/>
              </a:spcBef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 464 - 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санитарные сооружения</a:t>
            </a:r>
          </a:p>
        </p:txBody>
      </p:sp>
    </p:spTree>
    <p:extLst>
      <p:ext uri="{BB962C8B-B14F-4D97-AF65-F5344CB8AC3E}">
        <p14:creationId xmlns:p14="http://schemas.microsoft.com/office/powerpoint/2010/main" val="324573714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ВОПРОСЫ И ОБСУЖДЕНИЕ</a:t>
            </a: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1532"/>
            <a:ext cx="9144000" cy="5294802"/>
          </a:xfrm>
          <a:prstGeom prst="rect">
            <a:avLst/>
          </a:prstGeom>
        </p:spPr>
      </p:pic>
      <p:pic>
        <p:nvPicPr>
          <p:cNvPr id="6" name="Picture 3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212" y="1386761"/>
            <a:ext cx="4287978" cy="400410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1007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az-Cyrl-AZ" dirty="0"/>
              <a:t>Информация на сайте</a:t>
            </a:r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BUZIL ONLINE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sz="quarter" idx="10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571500" indent="-571500" eaLnBrk="1" hangingPunct="1">
              <a:buSzPct val="75000"/>
              <a:buFont typeface="Arial" pitchFamily="34" charset="0"/>
              <a:buNone/>
            </a:pPr>
            <a:r>
              <a:rPr lang="de-DE" sz="3000" dirty="0">
                <a:solidFill>
                  <a:srgbClr val="023782"/>
                </a:solidFill>
              </a:rPr>
              <a:t>	</a:t>
            </a:r>
            <a:r>
              <a:rPr lang="de-DE" sz="1900" b="1" dirty="0">
                <a:solidFill>
                  <a:srgbClr val="023782"/>
                </a:solidFill>
                <a:latin typeface="Arial" pitchFamily="34" charset="0"/>
                <a:hlinkClick r:id="rId2"/>
              </a:rPr>
              <a:t>www.buzil.com</a:t>
            </a:r>
          </a:p>
          <a:p>
            <a:pPr marL="571500" indent="-571500" eaLnBrk="1" hangingPunct="1">
              <a:buSzPct val="75000"/>
              <a:buFont typeface="Arial" pitchFamily="34" charset="0"/>
              <a:buNone/>
            </a:pPr>
            <a:endParaRPr lang="de-DE" sz="1900" dirty="0">
              <a:solidFill>
                <a:srgbClr val="023782"/>
              </a:solidFill>
              <a:latin typeface="Arial" pitchFamily="34" charset="0"/>
            </a:endParaRPr>
          </a:p>
          <a:p>
            <a:pPr marL="571500" indent="-571500">
              <a:buSzPct val="75000"/>
              <a:buBlip>
                <a:blip r:embed="rId3"/>
              </a:buBlip>
            </a:pPr>
            <a:r>
              <a:rPr lang="ru-RU" sz="3000" dirty="0"/>
              <a:t>Информация о продуктах</a:t>
            </a:r>
          </a:p>
          <a:p>
            <a:pPr marL="571500" indent="-571500">
              <a:buSzPct val="75000"/>
              <a:buBlip>
                <a:blip r:embed="rId3"/>
              </a:buBlip>
            </a:pPr>
            <a:r>
              <a:rPr lang="ru-RU" sz="3000" dirty="0"/>
              <a:t>Системы и издания</a:t>
            </a:r>
          </a:p>
          <a:p>
            <a:pPr marL="571500" indent="-571500">
              <a:buSzPct val="75000"/>
              <a:buBlip>
                <a:blip r:embed="rId3"/>
              </a:buBlip>
            </a:pPr>
            <a:r>
              <a:rPr lang="ru-RU" sz="3000" dirty="0"/>
              <a:t>Паспорта безопасности</a:t>
            </a:r>
          </a:p>
          <a:p>
            <a:pPr marL="571500" indent="-571500">
              <a:buSzPct val="75000"/>
              <a:buBlip>
                <a:blip r:embed="rId3"/>
              </a:buBlip>
            </a:pPr>
            <a:r>
              <a:rPr lang="ru-RU" sz="3000" dirty="0"/>
              <a:t>Методы очистки Технология</a:t>
            </a:r>
          </a:p>
          <a:p>
            <a:pPr marL="571500" indent="-571500">
              <a:buSzPct val="75000"/>
              <a:buBlip>
                <a:blip r:embed="rId3"/>
              </a:buBlip>
            </a:pPr>
            <a:r>
              <a:rPr lang="ru-RU" sz="3000" dirty="0"/>
              <a:t>Система обучения</a:t>
            </a:r>
          </a:p>
          <a:p>
            <a:pPr marL="571500" indent="-571500">
              <a:buSzPct val="75000"/>
              <a:buBlip>
                <a:blip r:embed="rId3"/>
              </a:buBlip>
            </a:pPr>
            <a:r>
              <a:rPr lang="ru-RU" sz="3000" dirty="0"/>
              <a:t>Новости</a:t>
            </a:r>
            <a:endParaRPr lang="de-DE" sz="3000" dirty="0">
              <a:latin typeface="Arial" pitchFamily="34" charset="0"/>
            </a:endParaRPr>
          </a:p>
          <a:p>
            <a:pPr marL="571500" indent="-571500" eaLnBrk="1" hangingPunct="1">
              <a:buSzPct val="75000"/>
              <a:buNone/>
            </a:pPr>
            <a:endParaRPr lang="de-DE" sz="3000" dirty="0">
              <a:solidFill>
                <a:srgbClr val="023782"/>
              </a:solidFill>
            </a:endParaRPr>
          </a:p>
          <a:p>
            <a:pPr marL="571500" indent="-571500" eaLnBrk="1" hangingPunct="1">
              <a:buSzPct val="75000"/>
              <a:buFont typeface="Arial" pitchFamily="34" charset="0"/>
              <a:buBlip>
                <a:blip r:embed="rId3"/>
              </a:buBlip>
            </a:pPr>
            <a:endParaRPr lang="de-DE" sz="3700" dirty="0">
              <a:solidFill>
                <a:srgbClr val="024182"/>
              </a:solidFill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1532"/>
            <a:ext cx="9144000" cy="5294802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sz="quarter" idx="10"/>
          </p:nvPr>
        </p:nvSpPr>
        <p:spPr>
          <a:xfrm>
            <a:off x="504825" y="3466531"/>
            <a:ext cx="3562208" cy="8052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az-Cyrl-AZ" sz="5400" b="1" dirty="0">
                <a:solidFill>
                  <a:schemeClr val="bg1"/>
                </a:solidFill>
              </a:rPr>
              <a:t>Спасибо !</a:t>
            </a:r>
            <a:endParaRPr lang="pl-PL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186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ТЕХНИЧЕСКИЕ КАРТЫ</a:t>
            </a:r>
            <a:endParaRPr lang="pl-PL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398" y="2214409"/>
            <a:ext cx="1271909" cy="1799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7950" y="2856457"/>
            <a:ext cx="1270489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2505" y="3789364"/>
            <a:ext cx="1269023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feld 9"/>
          <p:cNvSpPr txBox="1">
            <a:spLocks noChangeArrowheads="1"/>
          </p:cNvSpPr>
          <p:nvPr/>
        </p:nvSpPr>
        <p:spPr bwMode="auto">
          <a:xfrm>
            <a:off x="3996105" y="1700213"/>
            <a:ext cx="4897315" cy="307776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179388" indent="-1793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defRPr/>
            </a:pPr>
            <a:r>
              <a:rPr lang="ru-RU" altLang="pl-PL" sz="2500" b="1" dirty="0">
                <a:latin typeface="+mj-lt"/>
              </a:rPr>
              <a:t>кратко</a:t>
            </a:r>
          </a:p>
          <a:p>
            <a:pPr algn="just" eaLnBrk="1" hangingPunct="1">
              <a:defRPr/>
            </a:pPr>
            <a:endParaRPr lang="ru-RU" altLang="pl-PL" sz="2500" b="1" dirty="0">
              <a:latin typeface="+mj-lt"/>
            </a:endParaRP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altLang="pl-PL" dirty="0">
                <a:latin typeface="+mj-lt"/>
              </a:rPr>
              <a:t>Характеристики продукта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altLang="pl-PL" dirty="0">
                <a:latin typeface="+mj-lt"/>
              </a:rPr>
              <a:t>Область использования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altLang="pl-PL" dirty="0">
                <a:latin typeface="+mj-lt"/>
              </a:rPr>
              <a:t>Особенности продукта / преимущества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altLang="pl-PL" dirty="0">
                <a:latin typeface="+mj-lt"/>
              </a:rPr>
              <a:t>Информация дозирования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altLang="pl-PL" dirty="0">
                <a:latin typeface="+mj-lt"/>
              </a:rPr>
              <a:t>Подготовьте все продукты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altLang="pl-PL" dirty="0">
                <a:latin typeface="+mj-lt"/>
              </a:rPr>
              <a:t>Документы можно найти на сайте </a:t>
            </a:r>
            <a:r>
              <a:rPr lang="ru-RU" altLang="pl-PL" dirty="0">
                <a:latin typeface="+mj-lt"/>
                <a:hlinkClick r:id="rId5"/>
              </a:rPr>
              <a:t>www.buzil.com</a:t>
            </a:r>
            <a:r>
              <a:rPr lang="ru-RU" altLang="pl-PL" dirty="0">
                <a:latin typeface="+mj-lt"/>
              </a:rPr>
              <a:t> или узнать у представителя производителя</a:t>
            </a:r>
            <a:endParaRPr lang="de-DE" altLang="pl-PL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6907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Распределительное оборудование</a:t>
            </a:r>
            <a:endParaRPr lang="pl-PL" dirty="0"/>
          </a:p>
        </p:txBody>
      </p:sp>
      <p:sp>
        <p:nvSpPr>
          <p:cNvPr id="5" name="Textfeld 9"/>
          <p:cNvSpPr txBox="1">
            <a:spLocks noGrp="1" noChangeArrowheads="1"/>
          </p:cNvSpPr>
          <p:nvPr>
            <p:ph sz="quarter" idx="11"/>
          </p:nvPr>
        </p:nvSpPr>
        <p:spPr bwMode="auto">
          <a:xfrm>
            <a:off x="504825" y="1456266"/>
            <a:ext cx="8237538" cy="923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sz="2000" dirty="0"/>
              <a:t>Мы предлагаем подходящее и индивидуальное дозирующее оборудование, соответствующее потребностям конечного потребителя.</a:t>
            </a:r>
            <a:endParaRPr lang="de-DE" altLang="pl-PL" sz="2500" b="1" dirty="0">
              <a:latin typeface="Officina Sans Book/Bold"/>
            </a:endParaRPr>
          </a:p>
        </p:txBody>
      </p:sp>
      <p:pic>
        <p:nvPicPr>
          <p:cNvPr id="6" name="Content Placeholder 5" descr="G:\Allgemein\Vertrieb Marketing\Produktfotos\H_618.png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931" y="2889907"/>
            <a:ext cx="556980" cy="1080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G:\Allgemein\Vertrieb Marketing\Produktfotos\H_62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5881" y="2876723"/>
            <a:ext cx="545123" cy="107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G:\Allgemein\Vertrieb Marketing\Produktfotos\H_62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4662" y="2889250"/>
            <a:ext cx="546589" cy="107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 descr="G:\Allgemein\Vertrieb Marketing\Produktfotos\H_31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2024" y="2889250"/>
            <a:ext cx="502627" cy="107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8" descr="G:\Allgemein\Vertrieb Marketing\Produktfotos\H_85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8854" y="2889250"/>
            <a:ext cx="570035" cy="107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3" descr="G:\Allgemein\Vertrieb Marketing\Produktfotos\H_10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2835" y="2889250"/>
            <a:ext cx="866042" cy="107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2" descr="G:\Allgemein\Vertrieb Marketing\Produktfotos\HN_3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6477" y="4292600"/>
            <a:ext cx="926123" cy="1081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9" descr="G:\Allgemein\Vertrieb Marketing\Produktfotos\HN_15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88527" y="4365625"/>
            <a:ext cx="701919" cy="107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0" descr="G:\Allgemein\Vertrieb Marketing\Produktfotos\HN_20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14651" y="4365625"/>
            <a:ext cx="696057" cy="107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1" descr="G:\Allgemein\Vertrieb Marketing\Produktfotos\HN_3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51031" y="4508501"/>
            <a:ext cx="1041889" cy="728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47897" y="4365625"/>
            <a:ext cx="81035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3" descr="G:\Allgemein\Vertrieb Marketing\Produktfotos\HN_50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56082" y="3860800"/>
            <a:ext cx="1056542" cy="1728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 descr="G:\Allgemein\Vertrieb Marketing\Produktfotos\HN_60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09339" y="3711576"/>
            <a:ext cx="1354015" cy="1878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1116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3674076" y="2075934"/>
            <a:ext cx="5056702" cy="38081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sz="2000" dirty="0"/>
              <a:t>            </a:t>
            </a:r>
            <a:r>
              <a:rPr lang="az-Cyrl-AZ" sz="2400" dirty="0"/>
              <a:t>Что? Когда? Как?</a:t>
            </a:r>
            <a:endParaRPr lang="lt-LT" sz="2400" dirty="0"/>
          </a:p>
          <a:p>
            <a:r>
              <a:rPr lang="ru-RU" sz="2000" dirty="0"/>
              <a:t>Индивидуальные планы ухода</a:t>
            </a:r>
          </a:p>
          <a:p>
            <a:r>
              <a:rPr lang="ru-RU" sz="2000" dirty="0"/>
              <a:t>Индивидуальные планы лечения</a:t>
            </a:r>
          </a:p>
          <a:p>
            <a:r>
              <a:rPr lang="ru-RU" sz="2000" dirty="0"/>
              <a:t>Персональный каждый объект</a:t>
            </a:r>
          </a:p>
          <a:p>
            <a:r>
              <a:rPr lang="ru-RU" sz="2000" dirty="0"/>
              <a:t>Что? Когда? Как? Сколько?</a:t>
            </a:r>
          </a:p>
          <a:p>
            <a:r>
              <a:rPr lang="ru-RU" sz="2000" dirty="0"/>
              <a:t>Легко понять значки</a:t>
            </a:r>
            <a:endParaRPr lang="pl-PL" sz="2000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Планы уборки и гигиены</a:t>
            </a:r>
            <a:endParaRPr lang="pl-PL" dirty="0"/>
          </a:p>
        </p:txBody>
      </p:sp>
      <p:pic>
        <p:nvPicPr>
          <p:cNvPr id="8" name="Picture 8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6739" y="1665997"/>
            <a:ext cx="2171700" cy="1534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875" y="2433000"/>
            <a:ext cx="2481039" cy="1618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581" y="3664468"/>
            <a:ext cx="2548303" cy="1661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4495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The Buzil colour coding system</a:t>
            </a:r>
            <a:endParaRPr lang="pl-PL" dirty="0"/>
          </a:p>
        </p:txBody>
      </p:sp>
      <p:sp>
        <p:nvSpPr>
          <p:cNvPr id="6" name="Rectangle 5"/>
          <p:cNvSpPr/>
          <p:nvPr/>
        </p:nvSpPr>
        <p:spPr>
          <a:xfrm>
            <a:off x="523875" y="2067698"/>
            <a:ext cx="7232822" cy="39953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874" y="2338044"/>
            <a:ext cx="993196" cy="3433270"/>
          </a:xfr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262" y="2191254"/>
            <a:ext cx="2427600" cy="2063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4262" y="4550677"/>
            <a:ext cx="2512927" cy="110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39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INDEX</a:t>
            </a:r>
            <a:endParaRPr lang="pl-PL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sz="quarter" idx="10"/>
          </p:nvPr>
        </p:nvSpPr>
        <p:spPr bwMode="auto">
          <a:xfrm>
            <a:off x="504825" y="1340285"/>
            <a:ext cx="8237538" cy="49684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2400" dirty="0"/>
              <a:t>код продукта</a:t>
            </a:r>
            <a:endParaRPr lang="pl-PL" sz="2400" dirty="0"/>
          </a:p>
          <a:p>
            <a:pPr>
              <a:lnSpc>
                <a:spcPct val="110000"/>
              </a:lnSpc>
            </a:pPr>
            <a:r>
              <a:rPr lang="ru-RU" sz="2400" dirty="0"/>
              <a:t>G </a:t>
            </a:r>
            <a:r>
              <a:rPr lang="pl-PL" sz="2400" dirty="0"/>
              <a:t>   </a:t>
            </a:r>
            <a:r>
              <a:rPr lang="ru-RU" sz="2400" dirty="0"/>
              <a:t>бытовая уборка</a:t>
            </a:r>
          </a:p>
          <a:p>
            <a:pPr>
              <a:lnSpc>
                <a:spcPct val="110000"/>
              </a:lnSpc>
            </a:pPr>
            <a:r>
              <a:rPr lang="ru-RU" sz="2400" dirty="0"/>
              <a:t>T </a:t>
            </a:r>
            <a:r>
              <a:rPr lang="pl-PL" sz="2400" dirty="0"/>
              <a:t>    </a:t>
            </a:r>
            <a:r>
              <a:rPr lang="ru-RU" sz="2400" dirty="0"/>
              <a:t>новая линия модного аромата</a:t>
            </a:r>
          </a:p>
          <a:p>
            <a:pPr>
              <a:lnSpc>
                <a:spcPct val="110000"/>
              </a:lnSpc>
            </a:pPr>
            <a:r>
              <a:rPr lang="pl-PL" sz="2400" dirty="0"/>
              <a:t>HC  </a:t>
            </a:r>
            <a:r>
              <a:rPr lang="ru-RU" sz="2400" dirty="0"/>
              <a:t>Суперконцентраты HC</a:t>
            </a:r>
          </a:p>
          <a:p>
            <a:pPr>
              <a:lnSpc>
                <a:spcPct val="110000"/>
              </a:lnSpc>
            </a:pPr>
            <a:r>
              <a:rPr lang="ru-RU" sz="2400" dirty="0"/>
              <a:t>S </a:t>
            </a:r>
            <a:r>
              <a:rPr lang="pl-PL" sz="2400" dirty="0"/>
              <a:t>    </a:t>
            </a:r>
            <a:r>
              <a:rPr lang="ru-RU" sz="2400" dirty="0"/>
              <a:t>системный коридор</a:t>
            </a:r>
          </a:p>
          <a:p>
            <a:pPr>
              <a:lnSpc>
                <a:spcPct val="110000"/>
              </a:lnSpc>
            </a:pPr>
            <a:r>
              <a:rPr lang="pl-PL" sz="2400" dirty="0"/>
              <a:t>IR   </a:t>
            </a:r>
            <a:r>
              <a:rPr lang="ru-RU" sz="2400" dirty="0"/>
              <a:t>индустрия</a:t>
            </a:r>
          </a:p>
          <a:p>
            <a:pPr>
              <a:lnSpc>
                <a:spcPct val="110000"/>
              </a:lnSpc>
            </a:pPr>
            <a:r>
              <a:rPr lang="ru-RU" sz="2400" dirty="0"/>
              <a:t>R </a:t>
            </a:r>
            <a:r>
              <a:rPr lang="pl-PL" sz="2400" dirty="0"/>
              <a:t>   </a:t>
            </a:r>
            <a:r>
              <a:rPr lang="ru-RU" sz="2400" dirty="0"/>
              <a:t>Roca (каменные полы)</a:t>
            </a:r>
          </a:p>
          <a:p>
            <a:pPr>
              <a:lnSpc>
                <a:spcPct val="110000"/>
              </a:lnSpc>
            </a:pPr>
            <a:r>
              <a:rPr lang="ru-RU" sz="2400" dirty="0"/>
              <a:t>SP </a:t>
            </a:r>
            <a:r>
              <a:rPr lang="pl-PL" sz="2400" dirty="0"/>
              <a:t> </a:t>
            </a:r>
            <a:r>
              <a:rPr lang="ru-RU" sz="2400" dirty="0"/>
              <a:t>Линия подвода (готовая к использованию)</a:t>
            </a:r>
          </a:p>
          <a:p>
            <a:pPr>
              <a:lnSpc>
                <a:spcPct val="110000"/>
              </a:lnSpc>
            </a:pPr>
            <a:r>
              <a:rPr lang="ru-RU" sz="2400" dirty="0"/>
              <a:t>P </a:t>
            </a:r>
            <a:r>
              <a:rPr lang="pl-PL" sz="2400" dirty="0"/>
              <a:t>   </a:t>
            </a:r>
            <a:r>
              <a:rPr lang="ru-RU" sz="2400" dirty="0"/>
              <a:t>экологически чистая версия Planta</a:t>
            </a:r>
          </a:p>
          <a:p>
            <a:pPr>
              <a:lnSpc>
                <a:spcPct val="110000"/>
              </a:lnSpc>
            </a:pPr>
            <a:r>
              <a:rPr lang="pl-PL" sz="2400" dirty="0"/>
              <a:t>L     </a:t>
            </a:r>
            <a:r>
              <a:rPr lang="ru-RU" sz="2400" dirty="0"/>
              <a:t>прачечная</a:t>
            </a:r>
            <a:endParaRPr lang="pl-PL" sz="2400" dirty="0"/>
          </a:p>
          <a:p>
            <a:pPr>
              <a:lnSpc>
                <a:spcPct val="110000"/>
              </a:lnSpc>
            </a:pPr>
            <a:r>
              <a:rPr lang="ru-RU" sz="2400" dirty="0"/>
              <a:t>DW посудомоечные машины</a:t>
            </a:r>
          </a:p>
          <a:p>
            <a:pPr>
              <a:lnSpc>
                <a:spcPct val="110000"/>
              </a:lnSpc>
            </a:pPr>
            <a:r>
              <a:rPr lang="ru-RU" sz="2400" dirty="0"/>
              <a:t>D </a:t>
            </a:r>
            <a:r>
              <a:rPr lang="pl-PL" sz="2400" dirty="0"/>
              <a:t>   </a:t>
            </a:r>
            <a:r>
              <a:rPr lang="ru-RU" sz="2400" dirty="0"/>
              <a:t>дезинфекция</a:t>
            </a:r>
            <a:endParaRPr lang="pl-PL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76437" y="1553223"/>
            <a:ext cx="8447964" cy="4821119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ПИКТОГРАММЫ</a:t>
            </a:r>
            <a:endParaRPr lang="pl-PL" dirty="0"/>
          </a:p>
        </p:txBody>
      </p:sp>
      <p:sp>
        <p:nvSpPr>
          <p:cNvPr id="2" name="TextBox 1"/>
          <p:cNvSpPr txBox="1"/>
          <p:nvPr/>
        </p:nvSpPr>
        <p:spPr>
          <a:xfrm>
            <a:off x="1565190" y="1854880"/>
            <a:ext cx="856735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az-Cyrl-AZ" sz="1200" b="1" dirty="0"/>
              <a:t>пол</a:t>
            </a:r>
            <a:endParaRPr lang="en-US" sz="1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565190" y="2685535"/>
            <a:ext cx="1433384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az-Cyrl-AZ" sz="1200" b="1" dirty="0"/>
              <a:t>поверхности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556953" y="3520290"/>
            <a:ext cx="1812323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az-Cyrl-AZ" sz="1200" b="1" dirty="0"/>
              <a:t>санитарная зона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65190" y="4308389"/>
            <a:ext cx="1804086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az-Cyrl-AZ" sz="1200" b="1" dirty="0"/>
              <a:t>дезинфекция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56953" y="5069574"/>
            <a:ext cx="1285102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az-Cyrl-AZ" sz="1200" b="1" dirty="0"/>
              <a:t>прачечная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56953" y="5942010"/>
            <a:ext cx="1128584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az-Cyrl-AZ" sz="1200" b="1" dirty="0"/>
              <a:t>кухня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717059" y="1762546"/>
            <a:ext cx="1441622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az-Cyrl-AZ" sz="1200" b="1" dirty="0"/>
              <a:t>Ручная очистка поверхности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717059" y="2596600"/>
            <a:ext cx="1548714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az-Cyrl-AZ" sz="1200" b="1" dirty="0"/>
              <a:t>Ручная обработка пола</a:t>
            </a:r>
            <a:endParaRPr lang="en-US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717059" y="3376703"/>
            <a:ext cx="1902941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az-Cyrl-AZ" sz="1200" b="1" dirty="0"/>
              <a:t>Защита поверхности, покрытие пола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717059" y="4216055"/>
            <a:ext cx="1309817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az-Cyrl-AZ" sz="1200" b="1" dirty="0"/>
              <a:t>Подметание пола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717058" y="4977240"/>
            <a:ext cx="2578445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/>
              <a:t>Применять с одно- или многодисковыми машинами</a:t>
            </a:r>
            <a:endParaRPr lang="en-US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717058" y="5790381"/>
            <a:ext cx="2689653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/>
              <a:t>Применять с помощью высокоскоростных машин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911058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333202" y="1450752"/>
            <a:ext cx="8584441" cy="4875710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ПИКТОГРАММЫ</a:t>
            </a:r>
            <a:endParaRPr lang="pl-PL" dirty="0"/>
          </a:p>
        </p:txBody>
      </p:sp>
      <p:sp>
        <p:nvSpPr>
          <p:cNvPr id="2" name="TextBox 1"/>
          <p:cNvSpPr txBox="1"/>
          <p:nvPr/>
        </p:nvSpPr>
        <p:spPr>
          <a:xfrm>
            <a:off x="1713469" y="1606378"/>
            <a:ext cx="1729946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az-Cyrl-AZ" sz="1200" b="1" dirty="0"/>
              <a:t>Специальный очиститель</a:t>
            </a:r>
            <a:endParaRPr lang="en-US" sz="1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713469" y="2523951"/>
            <a:ext cx="2438401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az-Cyrl-AZ" sz="1200" b="1" dirty="0"/>
              <a:t>Керамическая плитка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713469" y="3303373"/>
            <a:ext cx="1729946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az-Cyrl-AZ" sz="1200" b="1" dirty="0"/>
              <a:t>Природный камень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713469" y="4176540"/>
            <a:ext cx="1910793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az-Cyrl-AZ" sz="1200" b="1" dirty="0"/>
              <a:t>Текстильные покрытия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13469" y="4818874"/>
            <a:ext cx="259492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/>
              <a:t>Ароматный спрей и средство для удаления запаха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713469" y="5782962"/>
            <a:ext cx="2364261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az-Cyrl-AZ" sz="1200" b="1" dirty="0"/>
              <a:t>Средство для чистки труб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972429" y="1518437"/>
            <a:ext cx="2207741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/>
              <a:t>Наносить с помощью устройства для очистки под высоким давлением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972431" y="2530732"/>
            <a:ext cx="2430163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az-Cyrl-AZ" sz="1200" b="1" dirty="0"/>
              <a:t>Наносить с помощью пистолета</a:t>
            </a:r>
            <a:endParaRPr lang="en-US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972428" y="3281580"/>
            <a:ext cx="2537257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/>
              <a:t>Наносить с помощью распылительного устройства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972429" y="4042488"/>
            <a:ext cx="2207741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az-Cyrl-AZ" sz="1200" b="1" dirty="0"/>
              <a:t>Наносить с помощью распылителя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005382" y="4980417"/>
            <a:ext cx="2174789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az-Cyrl-AZ" sz="1200" b="1" dirty="0"/>
              <a:t>Пенообразование</a:t>
            </a:r>
            <a:endParaRPr lang="en-US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972430" y="5733680"/>
            <a:ext cx="2339548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/>
              <a:t>Наносить с помощью машины для очистки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681975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uppieren 42"/>
          <p:cNvGrpSpPr/>
          <p:nvPr/>
        </p:nvGrpSpPr>
        <p:grpSpPr>
          <a:xfrm>
            <a:off x="-94162" y="1253992"/>
            <a:ext cx="9332325" cy="1764000"/>
            <a:chOff x="-94162" y="1215892"/>
            <a:chExt cx="9332325" cy="1754496"/>
          </a:xfrm>
        </p:grpSpPr>
        <p:pic>
          <p:nvPicPr>
            <p:cNvPr id="5" name="Grafi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7388" y="1215892"/>
              <a:ext cx="2340000" cy="175449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" name="Grafik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8163" y="1215892"/>
              <a:ext cx="2340000" cy="175449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Grafik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6613" y="1215892"/>
              <a:ext cx="2340000" cy="175298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162" y="1215892"/>
              <a:ext cx="2340000" cy="1754495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8474" y="324909"/>
            <a:ext cx="6200775" cy="1012095"/>
          </a:xfrm>
        </p:spPr>
        <p:txBody>
          <a:bodyPr>
            <a:normAutofit/>
          </a:bodyPr>
          <a:lstStyle/>
          <a:p>
            <a:r>
              <a:rPr lang="de-DE" sz="2000" dirty="0"/>
              <a:t>PERFECTLY CLEAN – FOR SURE</a:t>
            </a:r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371295502"/>
              </p:ext>
            </p:extLst>
          </p:nvPr>
        </p:nvGraphicFramePr>
        <p:xfrm>
          <a:off x="113212" y="3326672"/>
          <a:ext cx="8900160" cy="376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2851175847"/>
              </p:ext>
            </p:extLst>
          </p:nvPr>
        </p:nvGraphicFramePr>
        <p:xfrm>
          <a:off x="108857" y="3811631"/>
          <a:ext cx="8908870" cy="587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40" name="Grafik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4510148"/>
            <a:ext cx="7738533" cy="1461138"/>
          </a:xfrm>
          <a:prstGeom prst="rect">
            <a:avLst/>
          </a:prstGeom>
          <a:effectLst>
            <a:reflection blurRad="6350" stA="52000" endA="300" endPos="30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29528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3"/>
          <p:cNvSpPr>
            <a:spLocks noGrp="1"/>
          </p:cNvSpPr>
          <p:nvPr>
            <p:ph type="title"/>
          </p:nvPr>
        </p:nvSpPr>
        <p:spPr bwMode="auto">
          <a:xfrm>
            <a:off x="836455" y="124383"/>
            <a:ext cx="6200775" cy="1012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br>
              <a:rPr lang="de-DE" altLang="de-DE" dirty="0"/>
            </a:br>
            <a:r>
              <a:rPr lang="az-Cyrl-AZ" altLang="de-DE" sz="2400" dirty="0"/>
              <a:t>СОВМЕСТИМОСТЬ МАТЕРИАЛА</a:t>
            </a:r>
            <a:endParaRPr lang="de-DE" altLang="de-DE" sz="2400" dirty="0"/>
          </a:p>
        </p:txBody>
      </p:sp>
      <p:graphicFrame>
        <p:nvGraphicFramePr>
          <p:cNvPr id="5" name="Group 18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0274380"/>
              </p:ext>
            </p:extLst>
          </p:nvPr>
        </p:nvGraphicFramePr>
        <p:xfrm>
          <a:off x="523875" y="1612371"/>
          <a:ext cx="7935912" cy="4248148"/>
        </p:xfrm>
        <a:graphic>
          <a:graphicData uri="http://schemas.openxmlformats.org/drawingml/2006/table">
            <a:tbl>
              <a:tblPr/>
              <a:tblGrid>
                <a:gridCol w="444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0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54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54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91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46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194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409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283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652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7064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1609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6753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604393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30406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11283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65493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5370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67" marR="68567" marT="34283" marB="3428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251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67" marR="68567" marT="34283" marB="342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251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67" marR="68567" marT="34283" marB="342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25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67" marR="68567" marT="34283" marB="342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25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67" marR="68567" marT="34283" marB="342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25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67" marR="68567" marT="34283" marB="3428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8567" marR="68567" marT="34283" marB="342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67" marR="68567" marT="34283" marB="342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8567" marR="68567" marT="34283" marB="342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8567" marR="68567" marT="34283" marB="342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67" marR="68567" marT="34283" marB="3428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1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68567" marR="68567" marT="34283" marB="342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1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68567" marR="68567" marT="34283" marB="342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18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68567" marR="68567" marT="34283" marB="342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18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68567" marR="68567" marT="34283" marB="342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1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1196">
                <a:tc rowSpan="2"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marL="68567" marR="68567" marT="34283" marB="3428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B3A5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r>
                        <a:rPr kumimoji="0" lang="az-Cyrl-A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Резина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7" marR="68567" marT="34283" marB="34283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marL="68567" marR="68567" marT="34283" marB="3428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1196">
                <a:tc gridSpan="6"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r>
                        <a:rPr kumimoji="0" lang="az-Cyrl-A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Линолеум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7" marR="68567" marT="34283" marB="34283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68567" marR="68567" marT="34283" marB="3428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lang="de-DE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1196">
                <a:tc rowSpan="2"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marL="68567" marR="68567" marT="34283" marB="3428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B3A5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r>
                        <a:rPr kumimoji="0" lang="az-Cyrl-A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ПВХ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7" marR="68567" marT="34283" marB="34283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"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marL="68567" marR="68567" marT="34283" marB="3428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1196">
                <a:tc gridSpan="4"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r>
                        <a:rPr kumimoji="0" lang="az-Cyrl-A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гранит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7" marR="68567" marT="34283" marB="34283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1196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marL="68567" marR="68567" marT="34283" marB="3428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B3A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az-Cyrl-AZ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Мрамор</a:t>
                      </a:r>
                      <a:endParaRPr lang="de-DE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7" marR="68567" marT="34283" marB="34283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marL="68567" marR="68567" marT="34283" marB="3428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19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marL="68567" marR="68567" marT="34283" marB="3428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B3A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4">
                  <a:txBody>
                    <a:bodyPr/>
                    <a:lstStyle/>
                    <a:p>
                      <a:pPr algn="ctr"/>
                      <a:r>
                        <a:rPr lang="az-Cyrl-AZ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Керамические плитки</a:t>
                      </a:r>
                      <a:endParaRPr lang="de-DE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7" marR="68567" marT="34283" marB="34283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2600" dirty="0"/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2600" dirty="0"/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2600" dirty="0"/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68567" marR="68567" marT="34283" marB="3428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69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67" marR="68567" marT="34283" marB="3428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251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67" marR="68567" marT="34283" marB="342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251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67" marR="68567" marT="34283" marB="342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25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67" marR="68567" marT="34283" marB="342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25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67" marR="68567" marT="34283" marB="342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25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67" marR="68567" marT="34283" marB="3428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8567" marR="68567" marT="34283" marB="342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67" marR="68567" marT="34283" marB="342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endParaRPr kumimoji="0" lang="de-DE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Officina Sans Book/Bol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8567" marR="68567" marT="34283" marB="342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8567" marR="68567" marT="34283" marB="342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67" marR="68567" marT="34283" marB="3428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1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68567" marR="68567" marT="34283" marB="342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1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68567" marR="68567" marT="34283" marB="342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18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68567" marR="68567" marT="34283" marB="342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18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68567" marR="68567" marT="34283" marB="342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1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Prostokąt 1"/>
          <p:cNvSpPr/>
          <p:nvPr/>
        </p:nvSpPr>
        <p:spPr>
          <a:xfrm>
            <a:off x="4161981" y="1243039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err="1"/>
              <a:t>pH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982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3348507" y="3110713"/>
            <a:ext cx="5617175" cy="877087"/>
          </a:xfrm>
        </p:spPr>
        <p:txBody>
          <a:bodyPr>
            <a:normAutofit fontScale="90000"/>
          </a:bodyPr>
          <a:lstStyle/>
          <a:p>
            <a:r>
              <a:rPr lang="az-Cyrl-AZ" sz="3100" dirty="0"/>
              <a:t>ПОВЕРХНОСТИ - СПЕЦИАЛЬНЫЕ РЕШЕНИЯ</a:t>
            </a:r>
            <a:br>
              <a:rPr lang="pl-PL" sz="3100" dirty="0"/>
            </a:br>
            <a:r>
              <a:rPr lang="az-Cyrl-AZ" sz="3100" dirty="0"/>
              <a:t>НОВОСТИ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2117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795386" y="3102246"/>
            <a:ext cx="5171348" cy="784763"/>
          </a:xfrm>
        </p:spPr>
        <p:txBody>
          <a:bodyPr>
            <a:noAutofit/>
          </a:bodyPr>
          <a:lstStyle/>
          <a:p>
            <a:pPr algn="ctr"/>
            <a:r>
              <a:rPr lang="az-Cyrl-AZ" sz="2800" dirty="0"/>
              <a:t>Очистка поверхности</a:t>
            </a:r>
            <a:endParaRPr lang="de-DE" sz="240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sz="2000" b="1" dirty="0"/>
              <a:t>   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927484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Очистка поверхности</a:t>
            </a:r>
            <a:endParaRPr lang="pl-PL" dirty="0"/>
          </a:p>
        </p:txBody>
      </p:sp>
      <p:sp>
        <p:nvSpPr>
          <p:cNvPr id="5" name="TextBox 4"/>
          <p:cNvSpPr txBox="1"/>
          <p:nvPr/>
        </p:nvSpPr>
        <p:spPr>
          <a:xfrm>
            <a:off x="601362" y="5939393"/>
            <a:ext cx="19276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dirty="0" err="1"/>
              <a:t>pH</a:t>
            </a:r>
            <a:r>
              <a:rPr lang="pl-PL" dirty="0"/>
              <a:t> 7</a:t>
            </a:r>
            <a:endParaRPr lang="en-US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63682C5A-ED53-423D-B06E-CD419483D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84" y="3151157"/>
            <a:ext cx="1917409" cy="191139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F398D17-F347-407E-A1C7-0B05FE5E0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33" y="1568339"/>
            <a:ext cx="3828025" cy="121777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CB8035B-6FF9-4E68-9291-0E2F013BB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2303" y="4004017"/>
            <a:ext cx="2243880" cy="2304708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6C1F10EA-AA9A-4934-BCAA-E2667525FB10}"/>
              </a:ext>
            </a:extLst>
          </p:cNvPr>
          <p:cNvSpPr/>
          <p:nvPr/>
        </p:nvSpPr>
        <p:spPr>
          <a:xfrm>
            <a:off x="2812303" y="2213459"/>
            <a:ext cx="58285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Универсальное чистящее средство для ежедневной уборки; Быстро сохнет, не оставляя разводов; Нежный по материалам; Приятный запах; Для всех водостойких материалов и поверхностей; например, пластиковые поверхности и стеклянные поверхности; керамические полы.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51072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724202" y="1924050"/>
            <a:ext cx="7798783" cy="4384675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Очистка поверхности</a:t>
            </a:r>
            <a:endParaRPr lang="pl-PL" dirty="0"/>
          </a:p>
        </p:txBody>
      </p:sp>
      <p:sp>
        <p:nvSpPr>
          <p:cNvPr id="2" name="TextBox 1"/>
          <p:cNvSpPr txBox="1"/>
          <p:nvPr/>
        </p:nvSpPr>
        <p:spPr>
          <a:xfrm>
            <a:off x="2916195" y="2924432"/>
            <a:ext cx="5606790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Нейтральный мягкий очиститель для ежедневного обслуживания очистки водонепроницаемых, чувствительных материалов, поверхностей и полов, таких как поверхности Resopal, оконные рамы, радиаторы, пластиковые и стеклянные поверхности, полы из камня и плитки. Особенно подходит для использования на акриловом стекле, столовом линолеуме, алюминиевой и школьной доске. Легко удаляет масло и жир, быстро и эффективно очищает, уменьшает повторное загрязнение благодаря легкому очистке.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601362" y="5939393"/>
            <a:ext cx="19276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16195" y="5535827"/>
            <a:ext cx="560679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Дозировка:</a:t>
            </a:r>
          </a:p>
          <a:p>
            <a:r>
              <a:rPr lang="ru-RU" sz="1400" dirty="0"/>
              <a:t>Ручная очистка: 50 мл / 10 л воды</a:t>
            </a:r>
          </a:p>
          <a:p>
            <a:r>
              <a:rPr lang="ru-RU" sz="1400" dirty="0"/>
              <a:t>Очистка под высоким давлением: от 1: 5 до 1:10 с водой</a:t>
            </a:r>
            <a:endParaRPr lang="pl-PL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55770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724202" y="1924050"/>
            <a:ext cx="7798783" cy="4384675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Очистка поверхности</a:t>
            </a:r>
            <a:endParaRPr lang="pl-PL" dirty="0"/>
          </a:p>
        </p:txBody>
      </p:sp>
      <p:sp>
        <p:nvSpPr>
          <p:cNvPr id="2" name="TextBox 1"/>
          <p:cNvSpPr txBox="1"/>
          <p:nvPr/>
        </p:nvSpPr>
        <p:spPr>
          <a:xfrm>
            <a:off x="2850291" y="2850291"/>
            <a:ext cx="5672694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Интенсивный очиститель для обслуживания и интенсивной очистки всех водостойких поверхностей и полов, таких как двери, оконные рамы, радиаторы, пластиковые или стеклянные поверхности, а также каменные и пластмассовые полы и плитки. G 433 Aktiv обладает отличными очищающими свойствами и высокой степенью диспергирующей способности для масла и жира. Его применение гигиенично и экономично в использовании.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617838" y="5939481"/>
            <a:ext cx="1672281" cy="461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50291" y="5231249"/>
            <a:ext cx="5848866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Дозировка:</a:t>
            </a:r>
          </a:p>
          <a:p>
            <a:r>
              <a:rPr lang="ru-RU" sz="1400" dirty="0"/>
              <a:t>Легкое загрязнение: 20 мл / 10 л воды</a:t>
            </a:r>
          </a:p>
          <a:p>
            <a:r>
              <a:rPr lang="ru-RU" sz="1400" dirty="0"/>
              <a:t>Тяжелое загрязнение: 50 мл / 10 л воды</a:t>
            </a:r>
          </a:p>
          <a:p>
            <a:r>
              <a:rPr lang="ru-RU" sz="1400" dirty="0"/>
              <a:t>Интенсивная очистка: 150 - 200 мл / 10 л воды</a:t>
            </a:r>
          </a:p>
          <a:p>
            <a:r>
              <a:rPr lang="ru-RU" sz="1400" dirty="0"/>
              <a:t>Скребковая сушилка: 50-100 мл / 10 л воды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443495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724202" y="1924050"/>
            <a:ext cx="7798783" cy="4384675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Очистка поверхности</a:t>
            </a:r>
            <a:endParaRPr lang="pl-PL" dirty="0"/>
          </a:p>
        </p:txBody>
      </p:sp>
      <p:sp>
        <p:nvSpPr>
          <p:cNvPr id="2" name="TextBox 1"/>
          <p:cNvSpPr txBox="1"/>
          <p:nvPr/>
        </p:nvSpPr>
        <p:spPr>
          <a:xfrm>
            <a:off x="2924433" y="2875006"/>
            <a:ext cx="5598552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Готовая мебель и специальный продукт для ухода за защитой чувствительных поверхностей и материалов. Подходит для использования на открытых и закрытых деревянных, пластиковых, керамических, латунных, бронзовых, медных, хромовых и нержавеющих. Подходит для использования в автомобильных кабинах. Очищает, поддерживает и защищает антистатические свойства. Обновляет цвет.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24202" y="5903740"/>
            <a:ext cx="1920144" cy="469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29493" y="5633303"/>
            <a:ext cx="5593492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Дозировка:</a:t>
            </a:r>
          </a:p>
          <a:p>
            <a:r>
              <a:rPr lang="ru-RU" sz="1400" dirty="0"/>
              <a:t>Спрей неразбавлен на ткань, очистите и полируйте.</a:t>
            </a:r>
            <a:endParaRPr lang="pl-PL" sz="1400" dirty="0"/>
          </a:p>
          <a:p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178011" y="5717059"/>
            <a:ext cx="131805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lt-LT" sz="1400" dirty="0"/>
              <a:t>-----------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99766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621015" y="1571712"/>
            <a:ext cx="7798783" cy="4384675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Очистка поверхности</a:t>
            </a:r>
            <a:endParaRPr lang="pl-PL" dirty="0"/>
          </a:p>
        </p:txBody>
      </p:sp>
      <p:sp>
        <p:nvSpPr>
          <p:cNvPr id="2" name="TextBox 1"/>
          <p:cNvSpPr txBox="1"/>
          <p:nvPr/>
        </p:nvSpPr>
        <p:spPr>
          <a:xfrm>
            <a:off x="2867496" y="2720230"/>
            <a:ext cx="5552302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Оконный очищающий концентрат с противовоспалительным эффектом для очистки стекла, окон, рамок, оконных и автомобильных окон. Идеально подходит для удаления почвы, оставленной мухами. Очень хорошая производительность очистки, антискользящий эффект предотвращает повторное загрязнение. Хорошая, даже микро-пена, очень легко вытирать ракелем. Высыхает быстро, без полос.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23875" y="6054811"/>
            <a:ext cx="2112233" cy="3707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67496" y="5433167"/>
            <a:ext cx="598384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Дозировка:</a:t>
            </a:r>
          </a:p>
          <a:p>
            <a:r>
              <a:rPr lang="ru-RU" sz="1400" dirty="0"/>
              <a:t>100 мл / 10 л воды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371195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az-Cyrl-AZ" dirty="0"/>
              <a:t>пециальные решения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717460" y="1201532"/>
            <a:ext cx="6319036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G502 Buz® Point 200ml</a:t>
            </a:r>
          </a:p>
          <a:p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Пятновыводитель для текстильных поверхностей с натуральными красками и устойчив к растворителям. Используется, например, для удаления ковров или мягкой мебели. Удаляет нерастворимую в воде грязь, такую как жевательная резинка, адгезивы, лаки, смола, битум, лак для обуви, копировальная и штамповая краски, чернила, воск для свечей, масляные и жирные пятна. Он также позволяет быстро и легко удалять остатки съемных этикеток. Прочность растворения пятен основана на натуральных ингредиентах продукта. Очень эффективный агент, используемый с приятным ароматом.</a:t>
            </a:r>
            <a:endParaRPr lang="pl-PL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2717460" y="4002299"/>
            <a:ext cx="595899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Cyrl-AZ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преимущества / свойства продукта</a:t>
            </a:r>
            <a:endParaRPr lang="pl-PL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почвы, такие как жевательная резинка, клей, воск, лак для обуви, дисперсионные краски, губная помада и т. д.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удаляет проблемную грязь, очень хороший эффект очистки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он не оставляет остатков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основе натуральных ингредиентов - содержание натуральных терпенов выше 60%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эффективный в использовании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приятный запах</a:t>
            </a:r>
            <a:endParaRPr lang="pl-PL" sz="1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1514902"/>
            <a:ext cx="1576749" cy="473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822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az-Cyrl-AZ" dirty="0"/>
              <a:t>пециальные решения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136478" y="1318617"/>
            <a:ext cx="90075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G502 Buz® Point </a:t>
            </a:r>
            <a:r>
              <a:rPr lang="az-Cyrl-AZ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приложения - наклейки</a:t>
            </a:r>
            <a:endParaRPr lang="pl-PL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87" y="1829472"/>
            <a:ext cx="3542948" cy="237343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243" y="1718727"/>
            <a:ext cx="4038814" cy="259492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275" y="4300638"/>
            <a:ext cx="268605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02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8474" y="324909"/>
            <a:ext cx="6200775" cy="1012095"/>
          </a:xfrm>
        </p:spPr>
        <p:txBody>
          <a:bodyPr>
            <a:normAutofit/>
          </a:bodyPr>
          <a:lstStyle/>
          <a:p>
            <a:r>
              <a:rPr lang="de-DE" dirty="0"/>
              <a:t>PERFECTLY CLEAN – FOR SURE</a:t>
            </a:r>
          </a:p>
        </p:txBody>
      </p:sp>
      <p:grpSp>
        <p:nvGrpSpPr>
          <p:cNvPr id="18" name="Gruppieren 17"/>
          <p:cNvGrpSpPr/>
          <p:nvPr/>
        </p:nvGrpSpPr>
        <p:grpSpPr>
          <a:xfrm>
            <a:off x="603574" y="3206903"/>
            <a:ext cx="2167467" cy="700617"/>
            <a:chOff x="515143" y="1520825"/>
            <a:chExt cx="2167467" cy="700617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9" name="Abgerundetes Rechteck 18"/>
            <p:cNvSpPr/>
            <p:nvPr/>
          </p:nvSpPr>
          <p:spPr>
            <a:xfrm>
              <a:off x="515143" y="1520825"/>
              <a:ext cx="2167467" cy="700617"/>
            </a:xfrm>
            <a:prstGeom prst="roundRect">
              <a:avLst/>
            </a:prstGeom>
            <a:grpFill/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619919" y="1617187"/>
              <a:ext cx="1957915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latin typeface="Arial" panose="020B0604020202020204" pitchFamily="34" charset="0"/>
                  <a:cs typeface="Arial" panose="020B0604020202020204" pitchFamily="34" charset="0"/>
                </a:rPr>
                <a:t>~ </a:t>
              </a:r>
              <a:r>
                <a:rPr lang="az-Cyrl-AZ" sz="1400" dirty="0">
                  <a:latin typeface="Arial" panose="020B0604020202020204" pitchFamily="34" charset="0"/>
                  <a:cs typeface="Arial" panose="020B0604020202020204" pitchFamily="34" charset="0"/>
                </a:rPr>
                <a:t>140 сотрудников</a:t>
              </a:r>
              <a:endParaRPr lang="de-DE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600135" y="4051318"/>
            <a:ext cx="2167468" cy="700617"/>
            <a:chOff x="528638" y="2460889"/>
            <a:chExt cx="2167468" cy="700617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2" name="Abgerundetes Rechteck 21"/>
            <p:cNvSpPr/>
            <p:nvPr/>
          </p:nvSpPr>
          <p:spPr>
            <a:xfrm>
              <a:off x="528638" y="2460889"/>
              <a:ext cx="2167467" cy="700617"/>
            </a:xfrm>
            <a:prstGeom prst="roundRect">
              <a:avLst/>
            </a:prstGeom>
            <a:grpFill/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528638" y="2650387"/>
              <a:ext cx="2167468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>
                  <a:latin typeface="Arial" panose="020B0604020202020204" pitchFamily="34" charset="0"/>
                  <a:cs typeface="Arial" panose="020B0604020202020204" pitchFamily="34" charset="0"/>
                </a:rPr>
                <a:t>~ </a:t>
              </a:r>
              <a:r>
                <a:rPr lang="az-Cyrl-AZ" sz="1400" dirty="0">
                  <a:latin typeface="Arial" panose="020B0604020202020204" pitchFamily="34" charset="0"/>
                  <a:cs typeface="Arial" panose="020B0604020202020204" pitchFamily="34" charset="0"/>
                </a:rPr>
                <a:t>130 продуктов </a:t>
              </a:r>
              <a:r>
                <a:rPr lang="de-DE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Buzi</a:t>
              </a:r>
              <a:r>
                <a:rPr lang="pl-PL" sz="1400" dirty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endParaRPr lang="de-DE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uppieren 23"/>
          <p:cNvGrpSpPr/>
          <p:nvPr/>
        </p:nvGrpSpPr>
        <p:grpSpPr>
          <a:xfrm>
            <a:off x="606484" y="4895733"/>
            <a:ext cx="2168271" cy="700617"/>
            <a:chOff x="523875" y="3437161"/>
            <a:chExt cx="2168271" cy="700617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5" name="Abgerundetes Rechteck 24"/>
            <p:cNvSpPr/>
            <p:nvPr/>
          </p:nvSpPr>
          <p:spPr>
            <a:xfrm>
              <a:off x="523875" y="3437161"/>
              <a:ext cx="2167467" cy="700617"/>
            </a:xfrm>
            <a:prstGeom prst="roundRect">
              <a:avLst/>
            </a:prstGeom>
            <a:grpFill/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538164" y="3528950"/>
              <a:ext cx="21539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latin typeface="Arial" panose="020B0604020202020204" pitchFamily="34" charset="0"/>
                  <a:cs typeface="Arial" panose="020B0604020202020204" pitchFamily="34" charset="0"/>
                </a:rPr>
                <a:t>~ 150 </a:t>
              </a:r>
              <a:r>
                <a:rPr lang="az-Cyrl-AZ" sz="1400" dirty="0">
                  <a:latin typeface="Arial" panose="020B0604020202020204" pitchFamily="34" charset="0"/>
                  <a:cs typeface="Arial" panose="020B0604020202020204" pitchFamily="34" charset="0"/>
                </a:rPr>
                <a:t>Продукты </a:t>
              </a:r>
              <a:r>
                <a:rPr lang="de-DE" sz="1400" dirty="0">
                  <a:latin typeface="Arial" panose="020B0604020202020204" pitchFamily="34" charset="0"/>
                  <a:cs typeface="Arial" panose="020B0604020202020204" pitchFamily="34" charset="0"/>
                </a:rPr>
                <a:t>Private Label</a:t>
              </a: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577004" y="5740148"/>
            <a:ext cx="2228034" cy="725080"/>
            <a:chOff x="493591" y="4388081"/>
            <a:chExt cx="2228034" cy="725080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8" name="Abgerundetes Rechteck 27"/>
            <p:cNvSpPr/>
            <p:nvPr/>
          </p:nvSpPr>
          <p:spPr>
            <a:xfrm>
              <a:off x="523875" y="4388081"/>
              <a:ext cx="2167467" cy="700617"/>
            </a:xfrm>
            <a:prstGeom prst="roundRect">
              <a:avLst/>
            </a:prstGeom>
            <a:grpFill/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493591" y="4589941"/>
              <a:ext cx="22280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  <a:r>
                <a:rPr lang="az-Cyrl-AZ" sz="1400" dirty="0">
                  <a:latin typeface="Arial" panose="020B0604020202020204" pitchFamily="34" charset="0"/>
                  <a:cs typeface="Arial" panose="020B0604020202020204" pitchFamily="34" charset="0"/>
                </a:rPr>
                <a:t>различные размеры упаковки</a:t>
              </a:r>
              <a:endParaRPr lang="de-DE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uppieren 29"/>
          <p:cNvGrpSpPr/>
          <p:nvPr/>
        </p:nvGrpSpPr>
        <p:grpSpPr>
          <a:xfrm>
            <a:off x="3650590" y="4914552"/>
            <a:ext cx="2228034" cy="700617"/>
            <a:chOff x="520646" y="5281081"/>
            <a:chExt cx="2228034" cy="700617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2" name="Abgerundetes Rechteck 31"/>
            <p:cNvSpPr/>
            <p:nvPr/>
          </p:nvSpPr>
          <p:spPr>
            <a:xfrm>
              <a:off x="550930" y="5281081"/>
              <a:ext cx="2167467" cy="700617"/>
            </a:xfrm>
            <a:prstGeom prst="roundRect">
              <a:avLst/>
            </a:prstGeom>
            <a:grpFill/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520646" y="5366304"/>
              <a:ext cx="22280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Поставки в более чем 30 стран</a:t>
              </a:r>
              <a:endParaRPr lang="de-DE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3630832" y="3195395"/>
            <a:ext cx="2228034" cy="738664"/>
            <a:chOff x="3576447" y="4333324"/>
            <a:chExt cx="2228034" cy="738664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6" name="Abgerundetes Rechteck 35"/>
            <p:cNvSpPr/>
            <p:nvPr/>
          </p:nvSpPr>
          <p:spPr>
            <a:xfrm>
              <a:off x="3606731" y="4341017"/>
              <a:ext cx="2167467" cy="700617"/>
            </a:xfrm>
            <a:prstGeom prst="roundRect">
              <a:avLst/>
            </a:prstGeom>
            <a:grpFill/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3576447" y="4333324"/>
              <a:ext cx="222803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latin typeface="Arial" panose="020B0604020202020204" pitchFamily="34" charset="0"/>
                  <a:cs typeface="Arial" panose="020B0604020202020204" pitchFamily="34" charset="0"/>
                </a:rPr>
                <a:t>34 </a:t>
              </a:r>
              <a:r>
                <a:rPr lang="az-Cyrl-AZ" sz="1400" dirty="0">
                  <a:latin typeface="Arial" panose="020B0604020202020204" pitchFamily="34" charset="0"/>
                  <a:cs typeface="Arial" panose="020B0604020202020204" pitchFamily="34" charset="0"/>
                </a:rPr>
                <a:t>Международные дистрибьюторские партнеры</a:t>
              </a:r>
              <a:endParaRPr lang="de-DE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uppieren 38"/>
          <p:cNvGrpSpPr/>
          <p:nvPr/>
        </p:nvGrpSpPr>
        <p:grpSpPr>
          <a:xfrm>
            <a:off x="3661116" y="4041963"/>
            <a:ext cx="2228034" cy="700617"/>
            <a:chOff x="3602170" y="5281081"/>
            <a:chExt cx="2228034" cy="700617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0" name="Abgerundetes Rechteck 39"/>
            <p:cNvSpPr/>
            <p:nvPr/>
          </p:nvSpPr>
          <p:spPr>
            <a:xfrm>
              <a:off x="3602170" y="5281081"/>
              <a:ext cx="2167467" cy="700617"/>
            </a:xfrm>
            <a:prstGeom prst="roundRect">
              <a:avLst/>
            </a:prstGeom>
            <a:grpFill/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3602170" y="5366304"/>
              <a:ext cx="22280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Ярлыки на ~ 20 разных языках</a:t>
              </a:r>
              <a:endParaRPr lang="de-DE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uppieren 42"/>
          <p:cNvGrpSpPr/>
          <p:nvPr/>
        </p:nvGrpSpPr>
        <p:grpSpPr>
          <a:xfrm>
            <a:off x="3690664" y="5736332"/>
            <a:ext cx="2167467" cy="700617"/>
            <a:chOff x="6669088" y="1520825"/>
            <a:chExt cx="2167467" cy="700617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7" name="Abgerundetes Rechteck 46"/>
            <p:cNvSpPr/>
            <p:nvPr/>
          </p:nvSpPr>
          <p:spPr>
            <a:xfrm>
              <a:off x="6669088" y="1520825"/>
              <a:ext cx="2167467" cy="700617"/>
            </a:xfrm>
            <a:prstGeom prst="roundRect">
              <a:avLst/>
            </a:prstGeom>
            <a:grpFill/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6757723" y="1621081"/>
              <a:ext cx="1990196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Объем производства 80-100 тонн / день</a:t>
              </a:r>
              <a:endParaRPr lang="de-DE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uppieren 48"/>
          <p:cNvGrpSpPr/>
          <p:nvPr/>
        </p:nvGrpSpPr>
        <p:grpSpPr>
          <a:xfrm>
            <a:off x="6661599" y="3214092"/>
            <a:ext cx="2228034" cy="700617"/>
            <a:chOff x="6669088" y="2460889"/>
            <a:chExt cx="2228034" cy="700617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0" name="Abgerundetes Rechteck 49"/>
            <p:cNvSpPr/>
            <p:nvPr/>
          </p:nvSpPr>
          <p:spPr>
            <a:xfrm>
              <a:off x="6699372" y="2460889"/>
              <a:ext cx="2167467" cy="700617"/>
            </a:xfrm>
            <a:prstGeom prst="roundRect">
              <a:avLst/>
            </a:prstGeom>
            <a:grpFill/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6669088" y="2541547"/>
              <a:ext cx="22280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latin typeface="Arial" panose="020B0604020202020204" pitchFamily="34" charset="0"/>
                  <a:cs typeface="Arial" panose="020B0604020202020204" pitchFamily="34" charset="0"/>
                </a:rPr>
                <a:t>40.000 m</a:t>
              </a:r>
              <a:r>
                <a:rPr lang="de-DE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de-DE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az-Cyrl-AZ" sz="1400" dirty="0">
                  <a:latin typeface="Arial" panose="020B0604020202020204" pitchFamily="34" charset="0"/>
                  <a:cs typeface="Arial" panose="020B0604020202020204" pitchFamily="34" charset="0"/>
                </a:rPr>
                <a:t>в Меммингене</a:t>
              </a:r>
              <a:endParaRPr lang="de-DE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uppieren 51"/>
          <p:cNvGrpSpPr/>
          <p:nvPr/>
        </p:nvGrpSpPr>
        <p:grpSpPr>
          <a:xfrm>
            <a:off x="6689196" y="4051317"/>
            <a:ext cx="2167467" cy="700617"/>
            <a:chOff x="6689196" y="3400953"/>
            <a:chExt cx="2167467" cy="700617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3" name="Abgerundetes Rechteck 52"/>
            <p:cNvSpPr/>
            <p:nvPr/>
          </p:nvSpPr>
          <p:spPr>
            <a:xfrm>
              <a:off x="6689196" y="3400953"/>
              <a:ext cx="2167467" cy="700617"/>
            </a:xfrm>
            <a:prstGeom prst="roundRect">
              <a:avLst/>
            </a:prstGeom>
            <a:grpFill/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6777831" y="3492985"/>
              <a:ext cx="1990196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latin typeface="Arial" panose="020B0604020202020204" pitchFamily="34" charset="0"/>
                  <a:cs typeface="Arial" panose="020B0604020202020204" pitchFamily="34" charset="0"/>
                </a:rPr>
                <a:t>11.000 m</a:t>
              </a:r>
              <a:r>
                <a:rPr lang="de-DE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de-DE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az-Cyrl-AZ" sz="1400" dirty="0">
                  <a:latin typeface="Arial" panose="020B0604020202020204" pitchFamily="34" charset="0"/>
                  <a:cs typeface="Arial" panose="020B0604020202020204" pitchFamily="34" charset="0"/>
                </a:rPr>
                <a:t>площади застройки</a:t>
              </a:r>
              <a:endParaRPr lang="de-DE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6689196" y="4895209"/>
            <a:ext cx="2167467" cy="700617"/>
            <a:chOff x="6689196" y="4302917"/>
            <a:chExt cx="2167467" cy="700617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6" name="Abgerundetes Rechteck 55"/>
            <p:cNvSpPr/>
            <p:nvPr/>
          </p:nvSpPr>
          <p:spPr>
            <a:xfrm>
              <a:off x="6689196" y="4302917"/>
              <a:ext cx="2167467" cy="700617"/>
            </a:xfrm>
            <a:prstGeom prst="roundRect">
              <a:avLst/>
            </a:prstGeom>
            <a:grpFill/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6777831" y="4398938"/>
              <a:ext cx="1990196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latin typeface="Arial" panose="020B0604020202020204" pitchFamily="34" charset="0"/>
                  <a:cs typeface="Arial" panose="020B0604020202020204" pitchFamily="34" charset="0"/>
                </a:rPr>
                <a:t>3.200 m</a:t>
              </a:r>
              <a:r>
                <a:rPr lang="de-DE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de-DE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az-Cyrl-AZ" sz="1400" dirty="0">
                  <a:latin typeface="Arial" panose="020B0604020202020204" pitchFamily="34" charset="0"/>
                  <a:cs typeface="Arial" panose="020B0604020202020204" pitchFamily="34" charset="0"/>
                </a:rPr>
                <a:t>офисное помещение</a:t>
              </a:r>
              <a:endParaRPr lang="de-DE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Gruppieren 57"/>
          <p:cNvGrpSpPr/>
          <p:nvPr/>
        </p:nvGrpSpPr>
        <p:grpSpPr>
          <a:xfrm>
            <a:off x="6689196" y="5749746"/>
            <a:ext cx="2167467" cy="691353"/>
            <a:chOff x="6689196" y="5281085"/>
            <a:chExt cx="2167467" cy="700618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9" name="Abgerundetes Rechteck 58"/>
            <p:cNvSpPr/>
            <p:nvPr/>
          </p:nvSpPr>
          <p:spPr>
            <a:xfrm>
              <a:off x="6689196" y="5281085"/>
              <a:ext cx="2167467" cy="700618"/>
            </a:xfrm>
            <a:prstGeom prst="roundRect">
              <a:avLst/>
            </a:prstGeom>
            <a:grpFill/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6777831" y="5322505"/>
              <a:ext cx="1990196" cy="65499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9.500 m</a:t>
              </a:r>
              <a:r>
                <a:rPr lang="de-DE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az-Cyrl-AZ" sz="1200" dirty="0">
                  <a:latin typeface="Arial" panose="020B0604020202020204" pitchFamily="34" charset="0"/>
                  <a:cs typeface="Arial" panose="020B0604020202020204" pitchFamily="34" charset="0"/>
                </a:rPr>
                <a:t>производственная площадь</a:t>
              </a:r>
              <a:endParaRPr lang="de-DE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uppieren 44"/>
          <p:cNvGrpSpPr/>
          <p:nvPr/>
        </p:nvGrpSpPr>
        <p:grpSpPr>
          <a:xfrm>
            <a:off x="-23" y="1249650"/>
            <a:ext cx="9144023" cy="1773774"/>
            <a:chOff x="-23" y="1248636"/>
            <a:chExt cx="9144023" cy="1773774"/>
          </a:xfrm>
        </p:grpSpPr>
        <p:pic>
          <p:nvPicPr>
            <p:cNvPr id="61" name="Grafik 60"/>
            <p:cNvPicPr preferRelativeResize="0"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418"/>
            <a:stretch/>
          </p:blipFill>
          <p:spPr>
            <a:xfrm>
              <a:off x="2716800" y="1248636"/>
              <a:ext cx="6427200" cy="1773773"/>
            </a:xfrm>
            <a:prstGeom prst="rect">
              <a:avLst/>
            </a:prstGeom>
          </p:spPr>
        </p:pic>
        <p:pic>
          <p:nvPicPr>
            <p:cNvPr id="46" name="Inhaltsplatzhalter 9"/>
            <p:cNvPicPr preferRelativeResize="0"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52"/>
            <a:stretch/>
          </p:blipFill>
          <p:spPr>
            <a:xfrm>
              <a:off x="-23" y="1248636"/>
              <a:ext cx="2767625" cy="1773774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6531608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az-Cyrl-AZ" dirty="0"/>
              <a:t>пециальные решения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136478" y="1318617"/>
            <a:ext cx="90075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G502 Buz® Point </a:t>
            </a:r>
            <a:r>
              <a:rPr lang="az-Cyrl-AZ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приложения - жевательная резинка</a:t>
            </a:r>
            <a:endParaRPr lang="pl-PL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67" y="1835812"/>
            <a:ext cx="4048125" cy="263430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761" y="1940400"/>
            <a:ext cx="3473777" cy="242688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450" y="4178276"/>
            <a:ext cx="3467100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729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Решение для</a:t>
            </a:r>
            <a:r>
              <a:rPr lang="pl-PL" dirty="0"/>
              <a:t> </a:t>
            </a:r>
            <a:r>
              <a:rPr lang="ru-RU" dirty="0"/>
              <a:t>нержавеющей стали и цветных металлов</a:t>
            </a:r>
            <a:endParaRPr lang="lv-LV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395767" y="1815404"/>
            <a:ext cx="2409735" cy="3621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4634" y="1815404"/>
            <a:ext cx="2817619" cy="3621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1511" y="1815404"/>
            <a:ext cx="2657914" cy="3621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58091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4829508" y="5847517"/>
            <a:ext cx="813038" cy="3693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18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34"/>
              </a:rPr>
              <a:t>G 515</a:t>
            </a:r>
            <a:endParaRPr lang="pl-PL" sz="1800" b="1" i="0" u="none" strike="noStrike" kern="0" cap="none" spc="0" baseline="0" dirty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98869" y="5863988"/>
            <a:ext cx="813043" cy="36933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rgbClr val="000000"/>
                </a:solidFill>
                <a:latin typeface="Arial" pitchFamily="34"/>
              </a:rPr>
              <a:t>G 507</a:t>
            </a:r>
            <a:endParaRPr lang="pl-PL" sz="1800" b="1" i="0" u="none" strike="noStrike" kern="0" cap="none" spc="0" baseline="0" dirty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914191" y="5863988"/>
            <a:ext cx="813038" cy="3693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18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34"/>
              </a:rPr>
              <a:t>G 505</a:t>
            </a:r>
            <a:endParaRPr lang="pl-PL" sz="1800" b="1" i="0" u="none" strike="noStrike" kern="0" cap="none" spc="0" baseline="0" dirty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318236" y="5847517"/>
            <a:ext cx="813043" cy="36933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34"/>
              </a:rPr>
              <a:t>G 542</a:t>
            </a:r>
            <a:endParaRPr lang="pl-PL" sz="1800" b="1" i="0" u="none" strike="noStrike" kern="0" cap="none" spc="0" baseline="0" dirty="0">
              <a:solidFill>
                <a:srgbClr val="000000"/>
              </a:solidFill>
              <a:uFillTx/>
              <a:latin typeface="Arial" pitchFamily="34"/>
            </a:endParaRPr>
          </a:p>
        </p:txBody>
      </p:sp>
      <p:pic>
        <p:nvPicPr>
          <p:cNvPr id="9" name="Paveikslėlis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65" y="1453609"/>
            <a:ext cx="1207665" cy="4059379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857" y="1346516"/>
            <a:ext cx="1239525" cy="4166472"/>
          </a:xfrm>
          <a:prstGeom prst="rect">
            <a:avLst/>
          </a:prstGeom>
        </p:spPr>
      </p:pic>
      <p:pic>
        <p:nvPicPr>
          <p:cNvPr id="11" name="Paveikslėlis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761" y="1721708"/>
            <a:ext cx="1349770" cy="3723503"/>
          </a:xfrm>
          <a:prstGeom prst="rect">
            <a:avLst/>
          </a:prstGeom>
        </p:spPr>
      </p:pic>
      <p:pic>
        <p:nvPicPr>
          <p:cNvPr id="12" name="Paveikslėlis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505" y="1569875"/>
            <a:ext cx="916774" cy="3943113"/>
          </a:xfrm>
          <a:prstGeom prst="rect">
            <a:avLst/>
          </a:prstGeom>
        </p:spPr>
      </p:pic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523875" y="189437"/>
            <a:ext cx="6200775" cy="1012095"/>
          </a:xfrm>
        </p:spPr>
        <p:txBody>
          <a:bodyPr/>
          <a:lstStyle/>
          <a:p>
            <a:r>
              <a:rPr lang="ru-RU" dirty="0"/>
              <a:t>Решение для</a:t>
            </a:r>
            <a:r>
              <a:rPr lang="pl-PL" dirty="0"/>
              <a:t> </a:t>
            </a:r>
            <a:r>
              <a:rPr lang="ru-RU" dirty="0"/>
              <a:t>нержавеющей стали и цветных металлов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5222998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795386" y="3102246"/>
            <a:ext cx="5171348" cy="784763"/>
          </a:xfrm>
        </p:spPr>
        <p:txBody>
          <a:bodyPr>
            <a:noAutofit/>
          </a:bodyPr>
          <a:lstStyle/>
          <a:p>
            <a:pPr algn="ctr"/>
            <a:r>
              <a:rPr lang="az-Cyrl-AZ" sz="2800" dirty="0"/>
              <a:t>Санитарная очистка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sz="2000" b="1" dirty="0"/>
              <a:t>   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42134359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el 3"/>
          <p:cNvSpPr>
            <a:spLocks noGrp="1"/>
          </p:cNvSpPr>
          <p:nvPr>
            <p:ph type="title"/>
          </p:nvPr>
        </p:nvSpPr>
        <p:spPr bwMode="auto">
          <a:xfrm>
            <a:off x="514350" y="184150"/>
            <a:ext cx="6200775" cy="1012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br>
              <a:rPr lang="de-DE" altLang="de-DE" sz="2400" dirty="0"/>
            </a:br>
            <a:r>
              <a:rPr lang="az-Cyrl-AZ" sz="2400" dirty="0"/>
              <a:t>Санитарная очистка</a:t>
            </a:r>
            <a:endParaRPr lang="de-DE" altLang="de-DE" sz="2400" dirty="0"/>
          </a:p>
        </p:txBody>
      </p:sp>
      <p:graphicFrame>
        <p:nvGraphicFramePr>
          <p:cNvPr id="7" name="Diagramm 6"/>
          <p:cNvGraphicFramePr/>
          <p:nvPr>
            <p:extLst>
              <p:ext uri="{D42A27DB-BD31-4B8C-83A1-F6EECF244321}">
                <p14:modId xmlns:p14="http://schemas.microsoft.com/office/powerpoint/2010/main" val="16207458"/>
              </p:ext>
            </p:extLst>
          </p:nvPr>
        </p:nvGraphicFramePr>
        <p:xfrm>
          <a:off x="611560" y="823784"/>
          <a:ext cx="7648525" cy="3613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Grafi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9" y="3679825"/>
            <a:ext cx="753058" cy="260799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783" y="3599792"/>
            <a:ext cx="774144" cy="268101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876" y="3643312"/>
            <a:ext cx="774144" cy="26810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844" y="3613808"/>
            <a:ext cx="77152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5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Санитарная очистка</a:t>
            </a:r>
            <a:endParaRPr lang="pl-PL" dirty="0"/>
          </a:p>
        </p:txBody>
      </p:sp>
      <p:sp>
        <p:nvSpPr>
          <p:cNvPr id="5" name="TextBox 4"/>
          <p:cNvSpPr txBox="1"/>
          <p:nvPr/>
        </p:nvSpPr>
        <p:spPr>
          <a:xfrm>
            <a:off x="724202" y="5799437"/>
            <a:ext cx="1919416" cy="4351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54" y="1701313"/>
            <a:ext cx="8496300" cy="423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80" y="1767254"/>
            <a:ext cx="1871296" cy="140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6"/>
          <p:cNvSpPr>
            <a:spLocks noChangeArrowheads="1"/>
          </p:cNvSpPr>
          <p:nvPr/>
        </p:nvSpPr>
        <p:spPr bwMode="auto">
          <a:xfrm rot="9381108">
            <a:off x="3131527" y="3628293"/>
            <a:ext cx="650631" cy="400050"/>
          </a:xfrm>
          <a:prstGeom prst="leftArrow">
            <a:avLst>
              <a:gd name="adj1" fmla="val 50000"/>
              <a:gd name="adj2" fmla="val 3745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l-PL" sz="1662"/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auto">
          <a:xfrm>
            <a:off x="6304467" y="2342079"/>
            <a:ext cx="649165" cy="400050"/>
          </a:xfrm>
          <a:prstGeom prst="leftArrow">
            <a:avLst>
              <a:gd name="adj1" fmla="val 50000"/>
              <a:gd name="adj2" fmla="val 3745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l-PL" sz="1662"/>
          </a:p>
        </p:txBody>
      </p:sp>
      <p:sp>
        <p:nvSpPr>
          <p:cNvPr id="17" name="AutoShape 4"/>
          <p:cNvSpPr>
            <a:spLocks noChangeArrowheads="1"/>
          </p:cNvSpPr>
          <p:nvPr/>
        </p:nvSpPr>
        <p:spPr bwMode="auto">
          <a:xfrm>
            <a:off x="6443297" y="4558812"/>
            <a:ext cx="649165" cy="400050"/>
          </a:xfrm>
          <a:prstGeom prst="leftArrow">
            <a:avLst>
              <a:gd name="adj1" fmla="val 50000"/>
              <a:gd name="adj2" fmla="val 3745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l-PL" sz="1662"/>
          </a:p>
        </p:txBody>
      </p:sp>
      <p:sp>
        <p:nvSpPr>
          <p:cNvPr id="2" name="TextBox 1"/>
          <p:cNvSpPr txBox="1"/>
          <p:nvPr/>
        </p:nvSpPr>
        <p:spPr>
          <a:xfrm>
            <a:off x="7161519" y="2468441"/>
            <a:ext cx="1329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кислота</a:t>
            </a:r>
            <a:endParaRPr lang="lt-LT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092462" y="4558812"/>
            <a:ext cx="163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уксусная или соляная кислота</a:t>
            </a:r>
            <a:endParaRPr lang="lt-LT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990165" y="4142037"/>
            <a:ext cx="202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темное обесцвечивание</a:t>
            </a:r>
            <a:endParaRPr lang="lt-LT" b="1" dirty="0"/>
          </a:p>
        </p:txBody>
      </p:sp>
    </p:spTree>
    <p:extLst>
      <p:ext uri="{BB962C8B-B14F-4D97-AF65-F5344CB8AC3E}">
        <p14:creationId xmlns:p14="http://schemas.microsoft.com/office/powerpoint/2010/main" val="35228814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Санитарная очистка</a:t>
            </a:r>
            <a:endParaRPr lang="pl-PL" dirty="0"/>
          </a:p>
        </p:txBody>
      </p:sp>
      <p:sp>
        <p:nvSpPr>
          <p:cNvPr id="5" name="TextBox 4"/>
          <p:cNvSpPr txBox="1"/>
          <p:nvPr/>
        </p:nvSpPr>
        <p:spPr>
          <a:xfrm>
            <a:off x="724202" y="5799437"/>
            <a:ext cx="1919416" cy="4351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2" descr="0120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78" y="2299189"/>
            <a:ext cx="4465027" cy="320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ine 7"/>
          <p:cNvSpPr>
            <a:spLocks noChangeShapeType="1"/>
          </p:cNvSpPr>
          <p:nvPr/>
        </p:nvSpPr>
        <p:spPr bwMode="auto">
          <a:xfrm flipH="1">
            <a:off x="5435112" y="3761643"/>
            <a:ext cx="864577" cy="0"/>
          </a:xfrm>
          <a:prstGeom prst="line">
            <a:avLst/>
          </a:prstGeom>
          <a:noFill/>
          <a:ln w="603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pl-PL" sz="1662"/>
          </a:p>
        </p:txBody>
      </p:sp>
      <p:sp>
        <p:nvSpPr>
          <p:cNvPr id="2" name="TextBox 1"/>
          <p:cNvSpPr txBox="1"/>
          <p:nvPr/>
        </p:nvSpPr>
        <p:spPr>
          <a:xfrm>
            <a:off x="3980330" y="4764101"/>
            <a:ext cx="261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/>
              <a:t>амидосульфокислота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712" y="1976328"/>
            <a:ext cx="1020077" cy="352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964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Санитарная очистка</a:t>
            </a:r>
            <a:endParaRPr lang="pl-PL" dirty="0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724202" y="1924050"/>
            <a:ext cx="7798783" cy="43846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4202" y="5502875"/>
            <a:ext cx="1368209" cy="5107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76151" y="2751438"/>
            <a:ext cx="5746834" cy="25237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Очиститель санитарного обслуживания на основе амидосульфоновой кислоты для ежедневной очистки во всех влажных помещениях. Применение на всех кислотоупорных материалах и поверхностях, таких как плитка, умывальники и туалеты. Особенно подходит для санитарного фарфора, хрома и нержавеющей стали, настенной и напольной плитки. Мощное очищающее действие легко растворяет известковые, почвенные и мыльные отложения. Антибактериальный концентрат, бесцветный блеск без дополнительной сушки с помощью слива. Подходит для использования в пенных пистолетах и однодисковых машинах. Продукт РК указан.</a:t>
            </a:r>
            <a:endParaRPr lang="ru-RU" sz="1400" dirty="0"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6151" y="5255740"/>
            <a:ext cx="4967417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Дозировка:</a:t>
            </a:r>
          </a:p>
          <a:p>
            <a:r>
              <a:rPr lang="ru-RU" sz="1400" dirty="0"/>
              <a:t>Туалет, писсуары: без разбавления</a:t>
            </a:r>
          </a:p>
          <a:p>
            <a:r>
              <a:rPr lang="ru-RU" sz="1400" dirty="0"/>
              <a:t>Санитарные поверхности: 50 мл / 10 л воды</a:t>
            </a:r>
          </a:p>
          <a:p>
            <a:r>
              <a:rPr lang="ru-RU" sz="1400" dirty="0"/>
              <a:t>Однодисковая машина: 200 мл - 1 л / 10 л воды</a:t>
            </a:r>
          </a:p>
          <a:p>
            <a:r>
              <a:rPr lang="ru-RU" sz="1400" dirty="0"/>
              <a:t>Пенопласт: от 1: 5 до 1:10 с водой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410561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724202" y="1924050"/>
            <a:ext cx="7798783" cy="4384675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Санитарная очистка</a:t>
            </a:r>
            <a:endParaRPr lang="pl-PL" dirty="0"/>
          </a:p>
        </p:txBody>
      </p:sp>
      <p:sp>
        <p:nvSpPr>
          <p:cNvPr id="2" name="TextBox 1"/>
          <p:cNvSpPr txBox="1"/>
          <p:nvPr/>
        </p:nvSpPr>
        <p:spPr>
          <a:xfrm>
            <a:off x="2858529" y="2932670"/>
            <a:ext cx="5733535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Высококонцентрированный рутиловый очиститель для очистки санитарных помещений во всех влажных помещениях. Может использоваться на всех кислотоупорных материалах и поверхностях, таких как умывальники и туалеты. Особенно подходит для фарфоровых сантехнических изделий, поверхностей из хрома и нержавеющей стали, настенной и напольной плитки. P 312 Planta San обладает хорошим очищающим эффектом и удаляет накипь, мочу и другие месторождения и минеральные отложения. Имеет как экологический знак, так и экомаркировку</a:t>
            </a:r>
            <a:endParaRPr lang="pl-PL" sz="1400" dirty="0"/>
          </a:p>
          <a:p>
            <a:r>
              <a:rPr lang="en-US" sz="1400" dirty="0"/>
              <a:t>(www.umweltzeichen.at, </a:t>
            </a:r>
            <a:r>
              <a:rPr lang="en-US" sz="1400" dirty="0">
                <a:hlinkClick r:id="rId3"/>
              </a:rPr>
              <a:t>www.ecolabel.eu</a:t>
            </a:r>
            <a:r>
              <a:rPr lang="en-US" sz="1400" dirty="0"/>
              <a:t>)</a:t>
            </a:r>
          </a:p>
          <a:p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655123" y="5939393"/>
            <a:ext cx="19441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06811" y="5593492"/>
            <a:ext cx="5516174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Дозировка:</a:t>
            </a:r>
          </a:p>
          <a:p>
            <a:r>
              <a:rPr lang="ru-RU" sz="1400" dirty="0"/>
              <a:t>Туалет, писсуары: без разбавления</a:t>
            </a:r>
          </a:p>
          <a:p>
            <a:r>
              <a:rPr lang="ru-RU" sz="1400" dirty="0"/>
              <a:t>Санитарные поверхности: 50 мл / 10 л воды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193096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724202" y="1924050"/>
            <a:ext cx="7798783" cy="4384675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Санитарная очистка</a:t>
            </a:r>
            <a:endParaRPr lang="pl-PL" dirty="0"/>
          </a:p>
        </p:txBody>
      </p:sp>
      <p:sp>
        <p:nvSpPr>
          <p:cNvPr id="2" name="TextBox 1"/>
          <p:cNvSpPr txBox="1"/>
          <p:nvPr/>
        </p:nvSpPr>
        <p:spPr>
          <a:xfrm>
            <a:off x="2875004" y="2965622"/>
            <a:ext cx="5857103" cy="24622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Вязкий санитарный базовый очиститель на основе фосфорной кислоты для упрямого грунта в санитарных зонах. Используется на всех кислотоустойчивых материалах и поверхностях. Особенно рекомендуется для гигиенических фарфоровых, хромированных и нержавеющих поверхностей. Мощное и быстрое очищающее действие легко удаляет очень твердые примеси, особенно вызванные известью, отложениями мочи, ржавчиной и котельной, а также грязи, жира и остатков мыла. Вязкость обеспечивает хорошую адгезию на вертикальных поверхностях и, следовательно, более длительное время контакта. Подходит для использования в одиночных машинах. Продукт РК указан.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0789" y="5898292"/>
            <a:ext cx="1977081" cy="469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65622" y="5427835"/>
            <a:ext cx="483561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Дозировка:</a:t>
            </a:r>
          </a:p>
          <a:p>
            <a:r>
              <a:rPr lang="ru-RU" sz="1400" dirty="0"/>
              <a:t>Ручная очистка: 100 мл / 10 л воды до неразбавленного</a:t>
            </a:r>
          </a:p>
          <a:p>
            <a:r>
              <a:rPr lang="ru-RU" sz="1400" dirty="0"/>
              <a:t>Однодисковая машина: 100 мл - 1 л / 10 л воды</a:t>
            </a:r>
          </a:p>
          <a:p>
            <a:r>
              <a:rPr lang="ru-RU" sz="1400" dirty="0"/>
              <a:t>Пенопласт: от 1: 5 до 1:10 с водой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05475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8474" y="324909"/>
            <a:ext cx="6200775" cy="1012095"/>
          </a:xfrm>
        </p:spPr>
        <p:txBody>
          <a:bodyPr>
            <a:normAutofit/>
          </a:bodyPr>
          <a:lstStyle/>
          <a:p>
            <a:r>
              <a:rPr lang="de-DE" dirty="0"/>
              <a:t>PERFECTLY CLEAN – FOR SURE</a:t>
            </a:r>
          </a:p>
        </p:txBody>
      </p:sp>
      <p:sp>
        <p:nvSpPr>
          <p:cNvPr id="12" name="Inhaltsplatzhalter 5"/>
          <p:cNvSpPr txBox="1">
            <a:spLocks/>
          </p:cNvSpPr>
          <p:nvPr/>
        </p:nvSpPr>
        <p:spPr>
          <a:xfrm>
            <a:off x="611188" y="3208860"/>
            <a:ext cx="8131176" cy="1617139"/>
          </a:xfrm>
          <a:prstGeom prst="roundRect">
            <a:avLst>
              <a:gd name="adj" fmla="val 3018"/>
            </a:avLst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dirty="0"/>
              <a:t>Buzil - высокопроизводительный решатель проблем и надежный партнер для первоклассных и эффективных чистящих химикатов практически во всех областях применения. Помимо профессиональной очистки области применения, в частности, в производстве, гостиницах и кейтеринге (HORECA), а также в медицинских учреждениях. Отдел Private Label предоставляет индивидуальные решения для особых требований, включая логистические услуги. Основываясь на более чем 100-летнем опыте, Buzil постоянно разрабатывает, производит и продает новые чистящие и средства для ухода за самыми высокими требованиями. В дополнение к своей штаб-квартире в Германии в Меммингене компания также имеет международную и высокоэффективную сеть филиалов, офисов продаж и деловых партнеров.</a:t>
            </a:r>
            <a:endParaRPr lang="en-US" sz="1600" dirty="0"/>
          </a:p>
        </p:txBody>
      </p:sp>
      <p:pic>
        <p:nvPicPr>
          <p:cNvPr id="4" name="Grafik 3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2250"/>
            <a:ext cx="9144000" cy="1764000"/>
          </a:xfrm>
          <a:prstGeom prst="rect">
            <a:avLst/>
          </a:prstGeom>
        </p:spPr>
      </p:pic>
      <p:pic>
        <p:nvPicPr>
          <p:cNvPr id="7" name="Inhaltsplatzhalter 4"/>
          <p:cNvPicPr>
            <a:picLocks noGrp="1" noChangeAspect="1"/>
          </p:cNvPicPr>
          <p:nvPr>
            <p:ph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52"/>
          <a:stretch/>
        </p:blipFill>
        <p:spPr>
          <a:xfrm>
            <a:off x="665229" y="5158152"/>
            <a:ext cx="8023093" cy="1344248"/>
          </a:xfrm>
          <a:effectLst/>
        </p:spPr>
      </p:pic>
    </p:spTree>
    <p:extLst>
      <p:ext uri="{BB962C8B-B14F-4D97-AF65-F5344CB8AC3E}">
        <p14:creationId xmlns:p14="http://schemas.microsoft.com/office/powerpoint/2010/main" val="736425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630409" y="1370004"/>
            <a:ext cx="7798783" cy="4384675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Санитарная очистка</a:t>
            </a:r>
            <a:endParaRPr lang="pl-PL" dirty="0"/>
          </a:p>
        </p:txBody>
      </p:sp>
      <p:sp>
        <p:nvSpPr>
          <p:cNvPr id="2" name="TextBox 1"/>
          <p:cNvSpPr txBox="1"/>
          <p:nvPr/>
        </p:nvSpPr>
        <p:spPr>
          <a:xfrm>
            <a:off x="2792627" y="2295987"/>
            <a:ext cx="5947719" cy="24622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Жидкий очиститель и базовый очиститель на основе фосфорной кислоты для основной очистки санитарных зон, ванных комнат и пищевой промышленности. Используется на всех кислотоустойчивых материалах и поверхностях. Идеально подходит для базовой очистки поверхностей из кальцинированной нержавеющей стали. Подходит для деривации приборов. Быстро и эффективно удаляет известь, ржавчину, шкалу котла и мыльные отложения. Мощный многоцелевой растворитель извести. Подходит для использования в пенных пистолетах, машинах высокого давления и однодисковых машинах. Используется в пищевой промышленности. РК, без запаха.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630409" y="5398410"/>
            <a:ext cx="2092411" cy="4036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99855" y="4692296"/>
            <a:ext cx="5947718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Дозировка:</a:t>
            </a:r>
          </a:p>
          <a:p>
            <a:r>
              <a:rPr lang="ru-RU" sz="1400" dirty="0"/>
              <a:t>Ручная очистка:</a:t>
            </a:r>
          </a:p>
          <a:p>
            <a:r>
              <a:rPr lang="ru-RU" sz="1400" dirty="0"/>
              <a:t>Техническая очистка: 100 мл / 10 л воды</a:t>
            </a:r>
          </a:p>
          <a:p>
            <a:r>
              <a:rPr lang="ru-RU" sz="1400" dirty="0"/>
              <a:t>Основная очистка: 1 л / 10 л воды</a:t>
            </a:r>
          </a:p>
          <a:p>
            <a:r>
              <a:rPr lang="ru-RU" sz="1400" dirty="0"/>
              <a:t>Однодисковая машина: 200 мл - 1 л / 10 л воды</a:t>
            </a:r>
          </a:p>
          <a:p>
            <a:r>
              <a:rPr lang="ru-RU" sz="1400" dirty="0"/>
              <a:t>Уборочная машина высокого давления: от 1: 5 до 1:10 с водой</a:t>
            </a:r>
          </a:p>
          <a:p>
            <a:r>
              <a:rPr lang="ru-RU" sz="1400" dirty="0"/>
              <a:t>Пенопласт: от 1: 5 до 1:10 с водой</a:t>
            </a:r>
          </a:p>
          <a:p>
            <a:r>
              <a:rPr lang="ru-RU" sz="1400" dirty="0"/>
              <a:t>Деление приборов: 250 мл / 1 л воды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184758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655963" y="1378139"/>
            <a:ext cx="7798783" cy="4384675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Санитарная очистка</a:t>
            </a:r>
            <a:endParaRPr lang="pl-PL" dirty="0"/>
          </a:p>
        </p:txBody>
      </p:sp>
      <p:sp>
        <p:nvSpPr>
          <p:cNvPr id="2" name="TextBox 1"/>
          <p:cNvSpPr txBox="1"/>
          <p:nvPr/>
        </p:nvSpPr>
        <p:spPr>
          <a:xfrm>
            <a:off x="2891481" y="2454876"/>
            <a:ext cx="5563265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Настойный очиститель туалетной воды на основе соляной кислоты для основной очистки всех соляных туалетов и писсуаров, устойчивых к соляной кислоте. Легко растворяет известку, отложения мочи, отложения ржавчины и мыла. Высокоэффективный растворитель для упрямого загрязнения. Проникает и удаляет самые жесткие слои почвы. Его вязкость обеспечивает хорошую адгезию в унитазах и писсуарах.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655963" y="5350863"/>
            <a:ext cx="1845276" cy="5766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98573" y="5148649"/>
            <a:ext cx="450609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Дозировка:</a:t>
            </a:r>
          </a:p>
          <a:p>
            <a:r>
              <a:rPr lang="ru-RU" sz="1400" dirty="0"/>
              <a:t>50 мл / 10 л воды до неразбавленной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5543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795386" y="3102246"/>
            <a:ext cx="5171348" cy="784763"/>
          </a:xfrm>
        </p:spPr>
        <p:txBody>
          <a:bodyPr>
            <a:noAutofit/>
          </a:bodyPr>
          <a:lstStyle/>
          <a:p>
            <a:pPr algn="ctr"/>
            <a:r>
              <a:rPr lang="az-Cyrl-AZ" sz="2800" dirty="0"/>
              <a:t>Уборка пола</a:t>
            </a:r>
            <a:endParaRPr lang="de-DE" sz="240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sz="2000" b="1" dirty="0"/>
              <a:t>   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5622969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334405" y="1402406"/>
            <a:ext cx="7798783" cy="4384675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Уборка пола - уход</a:t>
            </a:r>
            <a:endParaRPr lang="pl-PL" dirty="0"/>
          </a:p>
        </p:txBody>
      </p:sp>
      <p:sp>
        <p:nvSpPr>
          <p:cNvPr id="2" name="TextBox 1"/>
          <p:cNvSpPr txBox="1"/>
          <p:nvPr/>
        </p:nvSpPr>
        <p:spPr>
          <a:xfrm>
            <a:off x="3139835" y="2298355"/>
            <a:ext cx="5682889" cy="24622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Очиститель для очистки на основе водорастворимых полимеров для обслуживания и интенсивной очистки, а также для защиты водонепроницаемых полов. Идеально подходит для струйной очистки. Особенно подходит для ПВХ, резины, линолеума, герметичного паркета, природного и искусственного камня. Рекомендуется для спортивных полов (проверено в соответствии с FMPA DIN 18032/2). Очищает и защищает в один шаг. Очень хорошие смачивающие свойства, самоцветы без наращивания слоев, предотвращают следы меток обуви, грязеотталкивающие и устойчивые к скольжению. Низкое пенообразование и полировка до высокой глянцевой поверхности.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195705" y="5058032"/>
            <a:ext cx="1944130" cy="4036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15124" y="4785035"/>
            <a:ext cx="5156887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Дозировка:</a:t>
            </a:r>
            <a:br>
              <a:rPr lang="ru-RU" sz="1400" dirty="0"/>
            </a:br>
            <a:r>
              <a:rPr lang="ru-RU" sz="1400" dirty="0"/>
              <a:t>Защита: 500 - 1000 мл / 10 л воды</a:t>
            </a:r>
            <a:br>
              <a:rPr lang="ru-RU" sz="1400" dirty="0"/>
            </a:br>
            <a:r>
              <a:rPr lang="ru-RU" sz="1400" dirty="0"/>
              <a:t>Техническая очистка: 20-50 мл / 10 л воды</a:t>
            </a:r>
            <a:br>
              <a:rPr lang="ru-RU" sz="1400" dirty="0"/>
            </a:br>
            <a:r>
              <a:rPr lang="ru-RU" sz="1400" dirty="0"/>
              <a:t>Очистка распылением: 3% раствор</a:t>
            </a:r>
            <a:br>
              <a:rPr lang="ru-RU" sz="1400" dirty="0"/>
            </a:br>
            <a:r>
              <a:rPr lang="ru-RU" sz="1400" dirty="0"/>
              <a:t>Интенсивная очистка: 500 мл / 10 л воды</a:t>
            </a:r>
            <a:br>
              <a:rPr lang="ru-RU" sz="1400" dirty="0"/>
            </a:br>
            <a:r>
              <a:rPr lang="ru-RU" sz="1400" dirty="0"/>
              <a:t>Спрей-полировка: 1: 3 водой</a:t>
            </a:r>
            <a:br>
              <a:rPr lang="ru-RU" sz="1400" dirty="0"/>
            </a:br>
            <a:r>
              <a:rPr lang="ru-RU" sz="1400" dirty="0"/>
              <a:t>Скребковая сушилка: 50-100 мл / 10 л воды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99345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724202" y="1924050"/>
            <a:ext cx="7798783" cy="4384675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Уборка пола - уход</a:t>
            </a:r>
            <a:endParaRPr lang="pl-PL" dirty="0"/>
          </a:p>
        </p:txBody>
      </p:sp>
      <p:sp>
        <p:nvSpPr>
          <p:cNvPr id="2" name="TextBox 1"/>
          <p:cNvSpPr txBox="1"/>
          <p:nvPr/>
        </p:nvSpPr>
        <p:spPr>
          <a:xfrm>
            <a:off x="2916194" y="2809103"/>
            <a:ext cx="5832389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Очиститель для очистки на основе водорастворимых полимеров для обслуживания очистки водостойких полов. Особенно рекомендуется для ПВХ, линолеума, резины, гранита, мрамора и литого камня. Очищает и защищает, быстро высыхает, не оставляя полос, сатиновый блеск без наращивания слоев. Этот очищающий очиститель универсален, имеет свежий аромат и подходит для использования в сушилках для чистки.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24202" y="5847406"/>
            <a:ext cx="1894703" cy="461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23286" y="5601730"/>
            <a:ext cx="5947719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Дозировка:</a:t>
            </a:r>
          </a:p>
          <a:p>
            <a:r>
              <a:rPr lang="ru-RU" sz="1400" dirty="0"/>
              <a:t>Ручная очистка: 50 мл / 10 л воды</a:t>
            </a:r>
          </a:p>
          <a:p>
            <a:r>
              <a:rPr lang="ru-RU" sz="1400" dirty="0"/>
              <a:t>Скребковая сушилка: 50 - 150 мл / 10 л воды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108974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44116" y="1377007"/>
            <a:ext cx="7798783" cy="4384675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Уборка пола - уход</a:t>
            </a:r>
            <a:endParaRPr lang="pl-PL" dirty="0"/>
          </a:p>
        </p:txBody>
      </p:sp>
      <p:sp>
        <p:nvSpPr>
          <p:cNvPr id="2" name="TextBox 1"/>
          <p:cNvSpPr txBox="1"/>
          <p:nvPr/>
        </p:nvSpPr>
        <p:spPr>
          <a:xfrm>
            <a:off x="3262184" y="2233754"/>
            <a:ext cx="5786139" cy="24622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Очиститель для очистки на основе водорастворимых полимеров для обслуживания очистки водостойких полов. Особенно рекомендуется для натурального камня, клинкера, терракоты, линолеума, резины и ПВХ. P 315 Planta® Cleen очищает и защищает. Поверхность пола имеет противоскользящий и атласный блеск. Продукт можно полировать с помощью однодисковой машины и является экологически чистым. Опасается экологической этикетки, а также экомаркировки,</a:t>
            </a:r>
            <a:r>
              <a:rPr lang="en-US" sz="1400" dirty="0"/>
              <a:t>www.umweltzeichen.at, http://; ec.europa.eu/environment/ecolabel</a:t>
            </a:r>
          </a:p>
          <a:p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243914" y="5000368"/>
            <a:ext cx="18699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62184" y="4544794"/>
            <a:ext cx="5260801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Дозировка:</a:t>
            </a:r>
          </a:p>
          <a:p>
            <a:r>
              <a:rPr lang="ru-RU" sz="1400" dirty="0"/>
              <a:t>Ручная очистка:</a:t>
            </a:r>
          </a:p>
          <a:p>
            <a:r>
              <a:rPr lang="ru-RU" sz="1400" dirty="0"/>
              <a:t>Техническая очистка: 50 мл / 10 л воды</a:t>
            </a:r>
          </a:p>
          <a:p>
            <a:r>
              <a:rPr lang="ru-RU" sz="1400" dirty="0"/>
              <a:t>Защита: 500 - 1000 мл / 10 л воды до пола</a:t>
            </a:r>
          </a:p>
          <a:p>
            <a:r>
              <a:rPr lang="ru-RU" sz="1400" dirty="0"/>
              <a:t>Очистка распылением: 3% раствор</a:t>
            </a:r>
          </a:p>
          <a:p>
            <a:r>
              <a:rPr lang="ru-RU" sz="1400" dirty="0"/>
              <a:t>Интенсивная очистка: 500 мл / 10 л воды</a:t>
            </a:r>
          </a:p>
          <a:p>
            <a:r>
              <a:rPr lang="ru-RU" sz="1400" dirty="0"/>
              <a:t>Спрей-полировка: 1: 3 водой</a:t>
            </a:r>
          </a:p>
          <a:p>
            <a:r>
              <a:rPr lang="ru-RU" sz="1400" dirty="0"/>
              <a:t>Скребковая сушилка: 50-100 мл / 10 л воды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837050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795386" y="3102246"/>
            <a:ext cx="5171348" cy="784763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Основная очистка</a:t>
            </a:r>
            <a:endParaRPr lang="de-DE" sz="240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sz="2000" b="1" dirty="0"/>
              <a:t>   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42295369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724202" y="1924050"/>
            <a:ext cx="7798783" cy="4384675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Основная очистка</a:t>
            </a:r>
            <a:endParaRPr lang="pl-PL" dirty="0"/>
          </a:p>
        </p:txBody>
      </p:sp>
      <p:sp>
        <p:nvSpPr>
          <p:cNvPr id="2" name="TextBox 1"/>
          <p:cNvSpPr txBox="1"/>
          <p:nvPr/>
        </p:nvSpPr>
        <p:spPr>
          <a:xfrm>
            <a:off x="2965621" y="2982097"/>
            <a:ext cx="5618205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Высокощелочный базовый очиститель для щелочных и водостойких твердых полов, таких как ПВХ, камень (неполированный), клинкер и глиняная плитка. Растворяет твердую грязь и защитные покрытия. Удаляет накопление покрытий, изготовленных с помощью высокоскоростной машины. Интенсивное снятие пленки, сильнощелочный растворитель, быстро смачивающие свойства, сублимация. Подходит для использования в сушилках для чистки.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23875" y="5923005"/>
            <a:ext cx="1980428" cy="385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65621" y="5640582"/>
            <a:ext cx="35777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Дозировка:</a:t>
            </a:r>
          </a:p>
          <a:p>
            <a:r>
              <a:rPr lang="ru-RU" sz="1400" dirty="0"/>
              <a:t>1 - 3 л / 10 л воды</a:t>
            </a:r>
            <a:endParaRPr lang="en-US" sz="14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00" y="2925957"/>
            <a:ext cx="2362200" cy="2714625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809882" y="1918367"/>
            <a:ext cx="1562616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2400" b="1" dirty="0">
                <a:latin typeface="OfficinaSansE-Bold"/>
              </a:rPr>
              <a:t>G 424</a:t>
            </a:r>
          </a:p>
          <a:p>
            <a:r>
              <a:rPr lang="de-DE" sz="2400" b="1" dirty="0">
                <a:latin typeface="OfficinaSansE-Bold"/>
              </a:rPr>
              <a:t>Total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0413716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724202" y="1924050"/>
            <a:ext cx="7798783" cy="4384675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Основная очистка</a:t>
            </a:r>
            <a:endParaRPr lang="pl-PL" dirty="0"/>
          </a:p>
        </p:txBody>
      </p:sp>
      <p:sp>
        <p:nvSpPr>
          <p:cNvPr id="2" name="TextBox 1"/>
          <p:cNvSpPr txBox="1"/>
          <p:nvPr/>
        </p:nvSpPr>
        <p:spPr>
          <a:xfrm>
            <a:off x="3015049" y="2800864"/>
            <a:ext cx="5774724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Основной очиститель для основной очистки щелочных, водостойких твердых полов. Особенно подходит для линолеума, резины и известняка. Также применяется на ПВХ, натуральном и искусственном камне, клинкерах и глиняных плитах. Отличная очищающая способность, удаляет старые защитные пленки, совместим с материалами. Короткое время контакта и, следовательно, экономия времени. Легко удаляется с поверхности.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897923" y="5890054"/>
            <a:ext cx="1771136" cy="4777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76832" y="5605731"/>
            <a:ext cx="299033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Дозировка:</a:t>
            </a:r>
          </a:p>
          <a:p>
            <a:r>
              <a:rPr lang="ru-RU" sz="1400" dirty="0"/>
              <a:t>1 - 3 л / 10 л воды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76415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795386" y="3102246"/>
            <a:ext cx="5171348" cy="784763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Покрытия</a:t>
            </a:r>
            <a:endParaRPr lang="de-DE" sz="240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sz="2000" b="1" dirty="0"/>
              <a:t>   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273672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8474" y="324909"/>
            <a:ext cx="6200775" cy="1012095"/>
          </a:xfrm>
        </p:spPr>
        <p:txBody>
          <a:bodyPr>
            <a:normAutofit/>
          </a:bodyPr>
          <a:lstStyle/>
          <a:p>
            <a:r>
              <a:rPr lang="de-DE" dirty="0"/>
              <a:t>BUSINESS DEVELOPMENT WITHIN BUZIL</a:t>
            </a:r>
          </a:p>
        </p:txBody>
      </p:sp>
      <p:sp>
        <p:nvSpPr>
          <p:cNvPr id="40" name="Textplatzhalter 24"/>
          <p:cNvSpPr>
            <a:spLocks noGrp="1"/>
          </p:cNvSpPr>
          <p:nvPr>
            <p:ph type="body" idx="14"/>
          </p:nvPr>
        </p:nvSpPr>
        <p:spPr>
          <a:xfrm>
            <a:off x="507470" y="3302535"/>
            <a:ext cx="8347876" cy="481923"/>
          </a:xfrm>
        </p:spPr>
        <p:txBody>
          <a:bodyPr>
            <a:noAutofit/>
          </a:bodyPr>
          <a:lstStyle/>
          <a:p>
            <a:r>
              <a:rPr lang="ru-RU" altLang="de-DE" sz="1600" dirty="0"/>
              <a:t>10% от общей численности рабочей силы в Бузиле сосредоточено на исследованиях и разработках и, следовательно, на основной компетенции нашей компании</a:t>
            </a:r>
            <a:endParaRPr lang="en-US" altLang="de-DE" sz="1600" dirty="0"/>
          </a:p>
        </p:txBody>
      </p:sp>
      <p:sp>
        <p:nvSpPr>
          <p:cNvPr id="44" name="Textfeld 43"/>
          <p:cNvSpPr txBox="1"/>
          <p:nvPr/>
        </p:nvSpPr>
        <p:spPr>
          <a:xfrm>
            <a:off x="334061" y="3910088"/>
            <a:ext cx="4221741" cy="984885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ИССЛЕДОВАНИЯ И РАЗРАБОТКИ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Разработка новых продуктов</a:t>
            </a: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Улучшение существующих продуктов</a:t>
            </a: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Разработка процедур тестирования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4679204" y="3910088"/>
            <a:ext cx="3587366" cy="984885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ХИМИЧЕСКИЙ АНАЛИЗ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Анализ конкурентоспособной продукции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Анализ воды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334061" y="5140824"/>
            <a:ext cx="3589263" cy="1015663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БЕЗОПАСНОСТЬ ПРОДУКТА И РЕГИСТРАЦИЯ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Соблюдения правовых норм</a:t>
            </a: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Паспорта безопасности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feld 52"/>
          <p:cNvSpPr txBox="1"/>
          <p:nvPr/>
        </p:nvSpPr>
        <p:spPr>
          <a:xfrm>
            <a:off x="4689875" y="5140824"/>
            <a:ext cx="3415811" cy="769441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ГАРАНТИЯ КАЧЕСТВА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Инспекция поступающего сырья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Выпуски продуктов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Gerader Verbinder 7"/>
          <p:cNvCxnSpPr/>
          <p:nvPr/>
        </p:nvCxnSpPr>
        <p:spPr>
          <a:xfrm>
            <a:off x="2276170" y="2998593"/>
            <a:ext cx="241370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/>
        </p:nvCxnSpPr>
        <p:spPr>
          <a:xfrm>
            <a:off x="2276170" y="2997200"/>
            <a:ext cx="2413705" cy="0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Bildplatzhalter 2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4" name="Bildplatzhalter 3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19" name="Bildplatzhalter 5"/>
          <p:cNvPicPr preferRelativeResize="0">
            <a:picLocks noGrp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" y="1259994"/>
            <a:ext cx="2316720" cy="173720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" name="Bildplatzhalter 5"/>
          <p:cNvPicPr preferRelativeResize="0"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"/>
          <a:stretch/>
        </p:blipFill>
        <p:spPr>
          <a:xfrm>
            <a:off x="4436170" y="1259994"/>
            <a:ext cx="2402394" cy="173720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" name="Bildplatzhalter 5"/>
          <p:cNvPicPr preferRelativeResize="0"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4" r="60427" b="30906"/>
          <a:stretch/>
        </p:blipFill>
        <p:spPr>
          <a:xfrm>
            <a:off x="6838563" y="1259993"/>
            <a:ext cx="2305437" cy="173575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Picture 2"/>
          <p:cNvPicPr preferRelativeResize="0"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9" r="2559" b="1519"/>
          <a:stretch/>
        </p:blipFill>
        <p:spPr bwMode="auto">
          <a:xfrm>
            <a:off x="2328333" y="1488532"/>
            <a:ext cx="2086860" cy="1303164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extfeld 4"/>
          <p:cNvSpPr txBox="1"/>
          <p:nvPr/>
        </p:nvSpPr>
        <p:spPr>
          <a:xfrm>
            <a:off x="2444932" y="2338937"/>
            <a:ext cx="19517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z-Cyrl-AZ" b="1" dirty="0"/>
              <a:t>Сертификаты </a:t>
            </a:r>
            <a:r>
              <a:rPr lang="de-DE" b="1" dirty="0"/>
              <a:t>Eco</a:t>
            </a:r>
          </a:p>
        </p:txBody>
      </p:sp>
    </p:spTree>
    <p:extLst>
      <p:ext uri="{BB962C8B-B14F-4D97-AF65-F5344CB8AC3E}">
        <p14:creationId xmlns:p14="http://schemas.microsoft.com/office/powerpoint/2010/main" val="30109404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724202" y="1924050"/>
            <a:ext cx="7798783" cy="4384675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Покрытия</a:t>
            </a:r>
            <a:endParaRPr lang="pl-PL" dirty="0"/>
          </a:p>
        </p:txBody>
      </p:sp>
      <p:sp>
        <p:nvSpPr>
          <p:cNvPr id="2" name="TextBox 1"/>
          <p:cNvSpPr txBox="1"/>
          <p:nvPr/>
        </p:nvSpPr>
        <p:spPr>
          <a:xfrm>
            <a:off x="3402227" y="2693773"/>
            <a:ext cx="4997190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Крупногабаритная, устойчивая к дезинфекции дисперсия для покрытия водонепроницаемых и покрывных полов. Особенно подходит для нанесения на ПВХ, заливочный линолеум и каучук. Прост в использовании, отличный блеск и устойчивость к скольжению. Возможно легкое трогание, устойчивое к механическому воздействию. Подходит для полировки с помощью высокоскоростной машины.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309816" y="5494637"/>
            <a:ext cx="1639330" cy="4036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02227" y="5263978"/>
            <a:ext cx="512075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Dosage </a:t>
            </a:r>
            <a:r>
              <a:rPr lang="lt-LT" sz="1400" b="1" dirty="0"/>
              <a:t>:</a:t>
            </a:r>
          </a:p>
          <a:p>
            <a:r>
              <a:rPr lang="en-US" sz="1400" dirty="0"/>
              <a:t>Apply 2 - 3 layers undiluted. Each layer has to dry completely before applying the next.</a:t>
            </a:r>
            <a:endParaRPr lang="lt-LT" sz="1400" dirty="0"/>
          </a:p>
          <a:p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82624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Покрытия</a:t>
            </a:r>
            <a:endParaRPr lang="pl-PL" dirty="0"/>
          </a:p>
        </p:txBody>
      </p:sp>
      <p:sp>
        <p:nvSpPr>
          <p:cNvPr id="5" name="TextBox 4"/>
          <p:cNvSpPr txBox="1"/>
          <p:nvPr/>
        </p:nvSpPr>
        <p:spPr>
          <a:xfrm>
            <a:off x="1309816" y="5585254"/>
            <a:ext cx="1944130" cy="4036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88874" y="4387583"/>
            <a:ext cx="937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>
                <a:solidFill>
                  <a:schemeClr val="bg1"/>
                </a:solidFill>
              </a:rPr>
              <a:t>prieš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02521" y="4387583"/>
            <a:ext cx="1137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>
                <a:solidFill>
                  <a:schemeClr val="bg1"/>
                </a:solidFill>
              </a:rPr>
              <a:t>po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0289" y="2351314"/>
            <a:ext cx="1144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400" b="1" dirty="0">
                <a:solidFill>
                  <a:schemeClr val="bg1"/>
                </a:solidFill>
              </a:rPr>
              <a:t>prieš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97424" y="2351314"/>
            <a:ext cx="922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400" b="1" dirty="0">
                <a:solidFill>
                  <a:schemeClr val="bg1"/>
                </a:solidFill>
              </a:rPr>
              <a:t>po</a:t>
            </a:r>
          </a:p>
        </p:txBody>
      </p:sp>
      <p:pic>
        <p:nvPicPr>
          <p:cNvPr id="17" name="Picture 3" descr="20080826(003)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3332" y="1851190"/>
            <a:ext cx="5458662" cy="4093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 descr="C:\Users\DONKEY\Desktop\Technologie\Zdjęcia prod\zdjęcia małe\s734_corridor-glorin_10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287" y="4384110"/>
            <a:ext cx="1179964" cy="1565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tačiakampis 8"/>
          <p:cNvSpPr/>
          <p:nvPr/>
        </p:nvSpPr>
        <p:spPr>
          <a:xfrm>
            <a:off x="667582" y="1407091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/>
              <a:t>S 734 </a:t>
            </a:r>
            <a:r>
              <a:rPr lang="pl-PL" b="1" dirty="0" err="1"/>
              <a:t>Corridor</a:t>
            </a:r>
            <a:r>
              <a:rPr lang="pl-PL" b="1" dirty="0"/>
              <a:t> </a:t>
            </a:r>
            <a:r>
              <a:rPr lang="pl-PL" b="1" dirty="0" err="1"/>
              <a:t>Glorin</a:t>
            </a:r>
            <a:r>
              <a:rPr lang="pl-PL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1222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Покрытия</a:t>
            </a:r>
            <a:endParaRPr lang="pl-PL" dirty="0"/>
          </a:p>
        </p:txBody>
      </p:sp>
      <p:pic>
        <p:nvPicPr>
          <p:cNvPr id="532482" name="Obraz 1" descr="C:\Users\DONKEY\Pictures\2014-11-23\039.jpg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1770" y="1390390"/>
            <a:ext cx="3820438" cy="2530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483" name="Obraz 2" descr="C:\Users\DONKEY\Pictures\2014-11-23\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2104" y="1390390"/>
            <a:ext cx="3607496" cy="2567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484" name="Obraz 3" descr="C:\Users\DONKEY\Pictures\2014-10-20\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1770" y="3920647"/>
            <a:ext cx="3795386" cy="2567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485" name="Obraz 5" descr="C:\Users\DONKEY\Pictures\2014-04-22\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4630" y="3920646"/>
            <a:ext cx="3594970" cy="2555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20479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Покрытия</a:t>
            </a:r>
            <a:endParaRPr lang="pl-PL" dirty="0"/>
          </a:p>
        </p:txBody>
      </p:sp>
      <p:pic>
        <p:nvPicPr>
          <p:cNvPr id="8" name="Picture 2" descr="Butchers i skol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23" y="1900604"/>
            <a:ext cx="4103077" cy="288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4643804" y="1900605"/>
          <a:ext cx="3960934" cy="2873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Photo Editor-Foto" r:id="rId4" imgW="12193702" imgH="9142857" progId="">
                  <p:embed/>
                </p:oleObj>
              </mc:Choice>
              <mc:Fallback>
                <p:oleObj name="Photo Editor-Foto" r:id="rId4" imgW="12193702" imgH="9142857" progId="">
                  <p:embed/>
                  <p:pic>
                    <p:nvPicPr>
                      <p:cNvPr id="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804" y="1900605"/>
                        <a:ext cx="3960934" cy="2873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tačiakampis 2"/>
          <p:cNvSpPr/>
          <p:nvPr/>
        </p:nvSpPr>
        <p:spPr>
          <a:xfrm>
            <a:off x="3031524" y="5272732"/>
            <a:ext cx="4871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lt-LT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Dispersions   </a:t>
            </a:r>
            <a:r>
              <a:rPr lang="pl-PL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S 734</a:t>
            </a:r>
            <a:r>
              <a:rPr lang="pl-PL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pl-PL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             </a:t>
            </a:r>
            <a:r>
              <a:rPr lang="lt-LT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          </a:t>
            </a:r>
            <a:endParaRPr lang="sv-SE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138" y="4827204"/>
            <a:ext cx="1180493" cy="15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218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Покрытия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724202" y="1924050"/>
            <a:ext cx="7798783" cy="43846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10249" y="2685535"/>
            <a:ext cx="5305167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Пористый наполнитель и грунтовка для открытых пористых и абсорбирующих полов, таких как линолеум, бетон и цемент. Идеально подходит для старых и поврежденных абсорбирующих полов. Сохраняет качество состояния дольше, облегчает чистку обслуживания, защищает от почвенных отложений в порах, так как продукт проникает глубоко. Дышащая, чрезвычайно устойчивая к механическому воздействию, усиливает цвета. Устойчив к алкоголю и дезинфицирующим средствам. Не удаляется с помощью химических веществ.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523875" y="5502876"/>
            <a:ext cx="1683866" cy="3871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10249" y="5280454"/>
            <a:ext cx="537107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Дозировка:</a:t>
            </a:r>
            <a:br>
              <a:rPr lang="ru-RU" sz="1400" dirty="0"/>
            </a:br>
            <a:r>
              <a:rPr lang="ru-RU" sz="1400" dirty="0"/>
              <a:t>Нанесите 2 - 3 слоя неразбавленным. Каждый слой должен полностью высохнуть перед нанесением следующего.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645125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ЗАПОЛНЕНИЕ ПОРИСТЫХ ПОЛОВ</a:t>
            </a:r>
            <a:endParaRPr lang="pl-PL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44475" y="1714500"/>
            <a:ext cx="8643938" cy="4429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6000" indent="-2714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pl-PL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endParaRPr lang="pl-PL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pl-PL" sz="36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</a:t>
            </a:r>
            <a:endParaRPr lang="pl-PL" sz="50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2420938"/>
            <a:ext cx="3581400" cy="28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4291013" y="1844675"/>
            <a:ext cx="3586162" cy="4281488"/>
          </a:xfrm>
          <a:prstGeom prst="rect">
            <a:avLst/>
          </a:prstGeom>
        </p:spPr>
        <p:txBody>
          <a:bodyPr lIns="95782" tIns="47891" rIns="95782" bIns="47891"/>
          <a:lstStyle/>
          <a:p>
            <a:pPr marL="359181" indent="-359181">
              <a:defRPr/>
            </a:pPr>
            <a:r>
              <a:rPr lang="az-Cyrl-AZ" sz="2300" b="1" dirty="0"/>
              <a:t>пористые полы:</a:t>
            </a:r>
            <a:endParaRPr lang="pl-PL" sz="2300" b="1" dirty="0"/>
          </a:p>
          <a:p>
            <a:pPr marL="359181" indent="-359181">
              <a:buFont typeface="Arial" panose="020B0604020202020204" pitchFamily="34" charset="0"/>
              <a:buChar char="•"/>
              <a:defRPr/>
            </a:pPr>
            <a:r>
              <a:rPr lang="ru-RU" sz="2000" dirty="0"/>
              <a:t>Только незначительное изменение внешнего вида поверхности</a:t>
            </a:r>
          </a:p>
          <a:p>
            <a:pPr marL="359181" indent="-359181">
              <a:buFont typeface="Arial" panose="020B0604020202020204" pitchFamily="34" charset="0"/>
              <a:buChar char="•"/>
              <a:defRPr/>
            </a:pPr>
            <a:r>
              <a:rPr lang="ru-RU" sz="2000" dirty="0"/>
              <a:t>Снижение поглощения воды</a:t>
            </a:r>
          </a:p>
          <a:p>
            <a:pPr marL="359181" indent="-359181">
              <a:buFont typeface="Arial" panose="020B0604020202020204" pitchFamily="34" charset="0"/>
              <a:buChar char="•"/>
              <a:defRPr/>
            </a:pPr>
            <a:r>
              <a:rPr lang="ru-RU" sz="2000" dirty="0"/>
              <a:t>Укрепление пола</a:t>
            </a:r>
            <a:endParaRPr lang="de-DE" sz="2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70745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Покрытия</a:t>
            </a:r>
            <a:endParaRPr lang="pl-PL" dirty="0"/>
          </a:p>
        </p:txBody>
      </p:sp>
      <p:sp>
        <p:nvSpPr>
          <p:cNvPr id="5" name="TextBox 4"/>
          <p:cNvSpPr txBox="1"/>
          <p:nvPr/>
        </p:nvSpPr>
        <p:spPr>
          <a:xfrm>
            <a:off x="1309816" y="5585254"/>
            <a:ext cx="1944130" cy="4036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2" descr="IMG_009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23" y="2564423"/>
            <a:ext cx="4032738" cy="28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LUMEL,stan po 2 latach S720,pielęgnacja 0,6% G4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64424"/>
            <a:ext cx="4103077" cy="2841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:\Users\DONKEY\Desktop\Technologie\Zdjęcia prod\zdjęcia małe\s720_corridor-basic_10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123" y="4692162"/>
            <a:ext cx="1156189" cy="1503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59751" y="1744276"/>
            <a:ext cx="5862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dirty="0"/>
              <a:t>Бетонные грунты</a:t>
            </a:r>
            <a:r>
              <a:rPr lang="pl-PL" dirty="0"/>
              <a:t> </a:t>
            </a:r>
            <a:r>
              <a:rPr lang="lt-LT" dirty="0"/>
              <a:t>S</a:t>
            </a:r>
            <a:r>
              <a:rPr lang="en-US" dirty="0"/>
              <a:t>720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0871057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Покрытия</a:t>
            </a:r>
            <a:endParaRPr lang="pl-PL" dirty="0"/>
          </a:p>
        </p:txBody>
      </p:sp>
      <p:sp>
        <p:nvSpPr>
          <p:cNvPr id="5" name="TextBox 4"/>
          <p:cNvSpPr txBox="1"/>
          <p:nvPr/>
        </p:nvSpPr>
        <p:spPr>
          <a:xfrm>
            <a:off x="1309816" y="5585254"/>
            <a:ext cx="1944130" cy="4036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2" descr="IMG_006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872" y="1974450"/>
            <a:ext cx="5688623" cy="393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43953" y="1498387"/>
            <a:ext cx="4426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Бетонные грунты </a:t>
            </a:r>
            <a:r>
              <a:rPr lang="lt-LT" dirty="0"/>
              <a:t>S</a:t>
            </a:r>
            <a:r>
              <a:rPr lang="en-US" dirty="0"/>
              <a:t>720</a:t>
            </a:r>
            <a:endParaRPr lang="lt-LT" dirty="0"/>
          </a:p>
        </p:txBody>
      </p:sp>
      <p:sp>
        <p:nvSpPr>
          <p:cNvPr id="3" name="TextBox 2"/>
          <p:cNvSpPr txBox="1"/>
          <p:nvPr/>
        </p:nvSpPr>
        <p:spPr>
          <a:xfrm>
            <a:off x="2043953" y="2474259"/>
            <a:ext cx="102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09452" y="2448068"/>
            <a:ext cx="1215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>
                <a:solidFill>
                  <a:schemeClr val="bg1"/>
                </a:solidFill>
              </a:rPr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23354121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Покрытия</a:t>
            </a:r>
            <a:endParaRPr lang="pl-PL" dirty="0"/>
          </a:p>
        </p:txBody>
      </p:sp>
      <p:sp>
        <p:nvSpPr>
          <p:cNvPr id="5" name="TextBox 4"/>
          <p:cNvSpPr txBox="1"/>
          <p:nvPr/>
        </p:nvSpPr>
        <p:spPr>
          <a:xfrm>
            <a:off x="1309816" y="5585254"/>
            <a:ext cx="1944130" cy="4036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043953" y="1498387"/>
            <a:ext cx="4426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Бетонные грунты </a:t>
            </a:r>
            <a:r>
              <a:rPr lang="lt-LT" dirty="0"/>
              <a:t>S</a:t>
            </a:r>
            <a:r>
              <a:rPr lang="en-US" dirty="0"/>
              <a:t>720</a:t>
            </a:r>
            <a:endParaRPr lang="lt-LT" dirty="0"/>
          </a:p>
        </p:txBody>
      </p:sp>
      <p:pic>
        <p:nvPicPr>
          <p:cNvPr id="8" name="Picture 2" descr="przed zabezpieczeni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23" y="2498482"/>
            <a:ext cx="4031274" cy="2469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po zabezpieczeni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98482"/>
            <a:ext cx="4032738" cy="2458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88874" y="4387583"/>
            <a:ext cx="937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02521" y="4387583"/>
            <a:ext cx="1137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>
                <a:solidFill>
                  <a:schemeClr val="bg1"/>
                </a:solidFill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41433638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Покрытия</a:t>
            </a:r>
            <a:endParaRPr lang="pl-PL" dirty="0"/>
          </a:p>
        </p:txBody>
      </p:sp>
      <p:sp>
        <p:nvSpPr>
          <p:cNvPr id="5" name="TextBox 4"/>
          <p:cNvSpPr txBox="1"/>
          <p:nvPr/>
        </p:nvSpPr>
        <p:spPr>
          <a:xfrm>
            <a:off x="1309816" y="5585254"/>
            <a:ext cx="1944130" cy="4036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043953" y="1498387"/>
            <a:ext cx="4426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Бетонные грунты </a:t>
            </a:r>
            <a:r>
              <a:rPr lang="lt-LT" dirty="0"/>
              <a:t>S</a:t>
            </a:r>
            <a:r>
              <a:rPr lang="en-US" dirty="0"/>
              <a:t>720</a:t>
            </a:r>
            <a:endParaRPr lang="lt-LT" dirty="0"/>
          </a:p>
        </p:txBody>
      </p:sp>
      <p:sp>
        <p:nvSpPr>
          <p:cNvPr id="7" name="TextBox 6"/>
          <p:cNvSpPr txBox="1"/>
          <p:nvPr/>
        </p:nvSpPr>
        <p:spPr>
          <a:xfrm>
            <a:off x="3188874" y="4387583"/>
            <a:ext cx="937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>
                <a:solidFill>
                  <a:schemeClr val="bg1"/>
                </a:solidFill>
              </a:rPr>
              <a:t>prieš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02521" y="4387583"/>
            <a:ext cx="1137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>
                <a:solidFill>
                  <a:schemeClr val="bg1"/>
                </a:solidFill>
              </a:rPr>
              <a:t>po</a:t>
            </a:r>
          </a:p>
        </p:txBody>
      </p:sp>
      <p:pic>
        <p:nvPicPr>
          <p:cNvPr id="13" name="Picture 2" descr="IMG_00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2040" y="4189838"/>
            <a:ext cx="3582445" cy="2284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20080923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398" y="1848866"/>
            <a:ext cx="3601087" cy="234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20080923(001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4485" y="1848866"/>
            <a:ext cx="3432131" cy="234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LUMEL,stan po 2 latach S720,pielęgnacja 0,6% G4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0832" y="4205344"/>
            <a:ext cx="3439437" cy="2254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60289" y="2351314"/>
            <a:ext cx="1144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400" b="1" dirty="0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97424" y="2351314"/>
            <a:ext cx="922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400" b="1" dirty="0">
                <a:solidFill>
                  <a:schemeClr val="bg1"/>
                </a:solidFill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429292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8474" y="324909"/>
            <a:ext cx="6200775" cy="1012095"/>
          </a:xfrm>
        </p:spPr>
        <p:txBody>
          <a:bodyPr>
            <a:normAutofit/>
          </a:bodyPr>
          <a:lstStyle/>
          <a:p>
            <a:r>
              <a:rPr lang="ru-RU" dirty="0"/>
              <a:t>ОТ МЕММИНГЕНА В ЦЕЛОМ МИРЕ</a:t>
            </a:r>
            <a:endParaRPr lang="de-DE" dirty="0"/>
          </a:p>
        </p:txBody>
      </p:sp>
      <p:sp>
        <p:nvSpPr>
          <p:cNvPr id="9" name="Textplatzhalter 1"/>
          <p:cNvSpPr txBox="1">
            <a:spLocks/>
          </p:cNvSpPr>
          <p:nvPr/>
        </p:nvSpPr>
        <p:spPr bwMode="auto">
          <a:xfrm>
            <a:off x="503238" y="1520825"/>
            <a:ext cx="8353425" cy="89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ru-RU" altLang="de-DE" sz="1600" b="1" dirty="0"/>
              <a:t>Сотрудничество с сертифицированными партнерами по логистике логистики позволяет быстро и бесперебойно поставлять продукцию из производства в конкретные места наших клиентов.</a:t>
            </a:r>
            <a:endParaRPr lang="en-US" altLang="de-DE" sz="1600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377550" y="2384183"/>
            <a:ext cx="8347307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MEMMINGEN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az-Cyrl-AZ" sz="1400" dirty="0">
                <a:latin typeface="Arial" panose="020B0604020202020204" pitchFamily="34" charset="0"/>
                <a:cs typeface="Arial" panose="020B0604020202020204" pitchFamily="34" charset="0"/>
              </a:rPr>
              <a:t>головной офис и производство)</a:t>
            </a:r>
          </a:p>
          <a:p>
            <a:pPr>
              <a:spcBef>
                <a:spcPts val="600"/>
              </a:spcBef>
            </a:pPr>
            <a:r>
              <a:rPr lang="az-Cyrl-AZ" sz="1400" dirty="0">
                <a:latin typeface="Arial" panose="020B0604020202020204" pitchFamily="34" charset="0"/>
                <a:cs typeface="Arial" panose="020B0604020202020204" pitchFamily="34" charset="0"/>
              </a:rPr>
              <a:t>Дочерние компании:</a:t>
            </a:r>
          </a:p>
          <a:p>
            <a:pPr>
              <a:spcBef>
                <a:spcPts val="600"/>
              </a:spcBef>
            </a:pPr>
            <a:r>
              <a:rPr lang="az-Cyrl-AZ" sz="1400" dirty="0">
                <a:latin typeface="Arial" panose="020B0604020202020204" pitchFamily="34" charset="0"/>
                <a:cs typeface="Arial" panose="020B0604020202020204" pitchFamily="34" charset="0"/>
              </a:rPr>
              <a:t>Польша: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BUZIL POLSKA Sp. z o.o.</a:t>
            </a:r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az-Cyrl-AZ" sz="1400" b="1" dirty="0">
                <a:latin typeface="Arial" panose="020B0604020202020204" pitchFamily="34" charset="0"/>
                <a:cs typeface="Arial" panose="020B0604020202020204" pitchFamily="34" charset="0"/>
              </a:rPr>
              <a:t>центральная и восточная Европа</a:t>
            </a:r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az-Cyrl-AZ" sz="1400" dirty="0">
                <a:latin typeface="Arial" panose="020B0604020202020204" pitchFamily="34" charset="0"/>
                <a:cs typeface="Arial" panose="020B0604020202020204" pitchFamily="34" charset="0"/>
              </a:rPr>
              <a:t>Греция: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Buzil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Chimika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Hellas Ltd.</a:t>
            </a:r>
          </a:p>
          <a:p>
            <a:pPr>
              <a:spcBef>
                <a:spcPts val="600"/>
              </a:spcBef>
            </a:pPr>
            <a:r>
              <a:rPr lang="az-Cyrl-AZ" sz="1400" b="1" dirty="0">
                <a:latin typeface="Arial" panose="020B0604020202020204" pitchFamily="34" charset="0"/>
                <a:cs typeface="Arial" panose="020B0604020202020204" pitchFamily="34" charset="0"/>
              </a:rPr>
              <a:t>ФИЛИАЛ:</a:t>
            </a:r>
          </a:p>
          <a:p>
            <a:pPr>
              <a:spcBef>
                <a:spcPts val="600"/>
              </a:spcBef>
            </a:pPr>
            <a:r>
              <a:rPr lang="az-Cyrl-AZ" sz="1400" dirty="0">
                <a:latin typeface="Arial" panose="020B0604020202020204" pitchFamily="34" charset="0"/>
                <a:cs typeface="Arial" panose="020B0604020202020204" pitchFamily="34" charset="0"/>
              </a:rPr>
              <a:t>Объединенные Арабские Эмираты: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BUZIL-WERK Wagner GmbH &amp; Co. KG </a:t>
            </a:r>
            <a:r>
              <a:rPr lang="az-Cyrl-AZ" sz="1400" dirty="0">
                <a:latin typeface="Arial" panose="020B0604020202020204" pitchFamily="34" charset="0"/>
                <a:cs typeface="Arial" panose="020B0604020202020204" pitchFamily="34" charset="0"/>
              </a:rPr>
              <a:t>Отрасль Ближнего Востока</a:t>
            </a:r>
          </a:p>
          <a:p>
            <a:pPr>
              <a:spcBef>
                <a:spcPts val="600"/>
              </a:spcBef>
            </a:pPr>
            <a:r>
              <a:rPr lang="az-Cyrl-AZ" sz="1400" b="1" dirty="0">
                <a:latin typeface="Arial" panose="020B0604020202020204" pitchFamily="34" charset="0"/>
                <a:cs typeface="Arial" panose="020B0604020202020204" pitchFamily="34" charset="0"/>
              </a:rPr>
              <a:t>СОВМЕСТНОЕ ПРЕДПРИЯТИЕ:</a:t>
            </a:r>
          </a:p>
          <a:p>
            <a:pPr>
              <a:spcBef>
                <a:spcPts val="600"/>
              </a:spcBef>
            </a:pPr>
            <a:r>
              <a:rPr lang="az-Cyrl-AZ" sz="1400" b="1" dirty="0">
                <a:latin typeface="Arial" panose="020B0604020202020204" pitchFamily="34" charset="0"/>
                <a:cs typeface="Arial" panose="020B0604020202020204" pitchFamily="34" charset="0"/>
              </a:rPr>
              <a:t>Индия: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BUZIL ROSSARI PVT LTD</a:t>
            </a:r>
          </a:p>
          <a:p>
            <a:pPr>
              <a:spcBef>
                <a:spcPts val="600"/>
              </a:spcBef>
            </a:pPr>
            <a:r>
              <a:rPr lang="az-Cyrl-AZ" sz="1400" b="1" dirty="0">
                <a:latin typeface="Arial" panose="020B0604020202020204" pitchFamily="34" charset="0"/>
                <a:cs typeface="Arial" panose="020B0604020202020204" pitchFamily="34" charset="0"/>
              </a:rPr>
              <a:t>ДИСТРИБЬЮТОРЫ В:</a:t>
            </a:r>
          </a:p>
          <a:p>
            <a:pPr>
              <a:spcBef>
                <a:spcPts val="600"/>
              </a:spcBef>
            </a:pPr>
            <a:r>
              <a:rPr lang="az-Cyrl-AZ" sz="1400" dirty="0">
                <a:latin typeface="Arial" panose="020B0604020202020204" pitchFamily="34" charset="0"/>
                <a:cs typeface="Arial" panose="020B0604020202020204" pitchFamily="34" charset="0"/>
              </a:rPr>
              <a:t>Азербайджан, Бахрейн, Бельгия, Болгария, Босния и Герцеговина, Болгария, бывшая югославская Республика Македония, Нидерланды, Нидерланды, Оман, Испания, Италия, Италия, Катар, Лихтенвия, Португалия, Румыния, Россия, Беларусь, Саудовская Аравия, Швейцария, Сербия, Словения, Тунис, Объединенные Арабские Эмираты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" descr="G:\Marketing\Bilddatenbank\Allgemeine Bilder\weltkugeln div.jpg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64"/>
          <a:stretch>
            <a:fillRect/>
          </a:stretch>
        </p:blipFill>
        <p:spPr bwMode="auto">
          <a:xfrm>
            <a:off x="7107513" y="2222001"/>
            <a:ext cx="1513824" cy="150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69481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795386" y="3102246"/>
            <a:ext cx="5171348" cy="784763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Система Erol</a:t>
            </a:r>
            <a:endParaRPr lang="de-DE" sz="240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sz="2000" b="1" dirty="0"/>
              <a:t>   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7447415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Керамические полы - керамогранит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sp>
        <p:nvSpPr>
          <p:cNvPr id="5" name="Textplatzhalter 1"/>
          <p:cNvSpPr txBox="1">
            <a:spLocks/>
          </p:cNvSpPr>
          <p:nvPr/>
        </p:nvSpPr>
        <p:spPr bwMode="auto">
          <a:xfrm>
            <a:off x="634831" y="4266609"/>
            <a:ext cx="7569011" cy="188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6000" indent="-2714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Керамические плитки микропористые, микро-шероховатые, могут быть частично застеклены или отполированы до высокого блеска.</a:t>
            </a:r>
          </a:p>
          <a:p>
            <a:pPr marL="0" indent="0">
              <a:buNone/>
            </a:pP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Из-за их микропористости часто наблюдается осаждение органических или неорганических примесей, трудно удаляемых обычными методами.</a:t>
            </a:r>
            <a:endParaRPr lang="pl-PL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634831" y="1471442"/>
          <a:ext cx="3378749" cy="2525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Photo Editor-Foto" r:id="rId4" imgW="7411485" imgH="4933333" progId="">
                  <p:embed/>
                </p:oleObj>
              </mc:Choice>
              <mc:Fallback>
                <p:oleObj name="Photo Editor-Foto" r:id="rId4" imgW="7411485" imgH="4933333" progId="">
                  <p:embed/>
                  <p:pic>
                    <p:nvPicPr>
                      <p:cNvPr id="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831" y="1471442"/>
                        <a:ext cx="3378749" cy="25252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3" descr="Teil 1 Große Por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7956" y="1480653"/>
            <a:ext cx="3395886" cy="251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664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/>
              <a:t>Система </a:t>
            </a:r>
            <a:r>
              <a:rPr lang="pl-PL" dirty="0"/>
              <a:t>EROL® 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31267" y="2818245"/>
            <a:ext cx="85126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EROL®</a:t>
            </a:r>
          </a:p>
          <a:p>
            <a:pPr algn="ctr"/>
            <a:r>
              <a:rPr lang="ru-R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Продукты для тщательной очистки керамических полов</a:t>
            </a:r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3445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Система </a:t>
            </a:r>
            <a:r>
              <a:rPr lang="pl-PL" dirty="0"/>
              <a:t>EROL® </a:t>
            </a:r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05509" y="1787935"/>
            <a:ext cx="8512621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Cyrl-AZ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</a:t>
            </a:r>
            <a:r>
              <a:rPr lang="pl-PL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EROL®</a:t>
            </a:r>
          </a:p>
          <a:p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дополнительных продуктов для микропористых полов, в том числе:</a:t>
            </a:r>
          </a:p>
          <a:p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кислотный очиститель для интенсивной очистки</a:t>
            </a:r>
          </a:p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щелочной очиститель для интенсивной очистки</a:t>
            </a:r>
          </a:p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чистящие средства для ежедневного ухода</a:t>
            </a:r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462" y="3181082"/>
            <a:ext cx="818379" cy="286073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140" y="3181082"/>
            <a:ext cx="818379" cy="286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7595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Система Erol</a:t>
            </a:r>
            <a:endParaRPr lang="pl-PL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9547" y="1737867"/>
            <a:ext cx="3635187" cy="24067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Picture 2" descr="Pfleider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1452" y="1477125"/>
            <a:ext cx="2107489" cy="2593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Skitched-image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9660" y="4146115"/>
            <a:ext cx="3657600" cy="2422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DONKEY\Documents\2013-05-08 1\1 0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0151" y="4141572"/>
            <a:ext cx="3704813" cy="2409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52342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ОЧИСТКА</a:t>
            </a:r>
            <a:r>
              <a:rPr lang="pl-PL" dirty="0"/>
              <a:t> </a:t>
            </a:r>
            <a:r>
              <a:rPr lang="az-Cyrl-AZ" dirty="0"/>
              <a:t>МИКРОПОРНЫЕ ПОЛЫ</a:t>
            </a:r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875" y="1913467"/>
            <a:ext cx="33147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4325" y="1913467"/>
            <a:ext cx="32956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825" y="4001029"/>
            <a:ext cx="329565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5763" y="4001029"/>
            <a:ext cx="32766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523875" y="3353329"/>
            <a:ext cx="3024188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az-Cyrl-A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Поверхность микропористого пола</a:t>
            </a:r>
            <a:endParaRPr lang="de-DE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069557" y="3341162"/>
            <a:ext cx="3529012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az-Cyrl-A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Грязь на микропористом полу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23875" y="5656792"/>
            <a:ext cx="338455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Очистка с помощью швабры хлопка</a:t>
            </a:r>
            <a:endParaRPr lang="de-DE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124325" y="5656792"/>
            <a:ext cx="381635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az-Cyrl-A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Очистка микроволоконной шваброй</a:t>
            </a:r>
            <a:endParaRPr lang="de-DE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feld 10"/>
          <p:cNvSpPr txBox="1"/>
          <p:nvPr/>
        </p:nvSpPr>
        <p:spPr>
          <a:xfrm>
            <a:off x="523875" y="1451117"/>
            <a:ext cx="75383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очистки микропористых полов используйте микроволокно:</a:t>
            </a:r>
            <a:endParaRPr lang="de-DE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6522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Система </a:t>
            </a:r>
            <a:r>
              <a:rPr lang="pl-PL" dirty="0"/>
              <a:t>EROL® 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09975" y="1310263"/>
            <a:ext cx="85126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Cyrl-AZ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</a:t>
            </a:r>
            <a:r>
              <a:rPr lang="pl-PL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EROL® </a:t>
            </a:r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7" y="2280771"/>
            <a:ext cx="2105605" cy="2807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51" y="2280769"/>
            <a:ext cx="2098503" cy="279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191" y="2291848"/>
            <a:ext cx="2098503" cy="279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124" y="2291847"/>
            <a:ext cx="2109312" cy="281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09975" y="5349922"/>
            <a:ext cx="8648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перед</a:t>
            </a: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       </a:t>
            </a:r>
            <a:r>
              <a:rPr lang="az-Cyrl-AZ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промывание</a:t>
            </a: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   </a:t>
            </a:r>
            <a:r>
              <a:rPr lang="az-Cyrl-AZ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после </a:t>
            </a:r>
            <a:endParaRPr lang="pl-PL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Strzałka w prawo 11"/>
          <p:cNvSpPr/>
          <p:nvPr/>
        </p:nvSpPr>
        <p:spPr>
          <a:xfrm>
            <a:off x="1689267" y="5438635"/>
            <a:ext cx="968991" cy="191911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Strzałka w prawo 13"/>
          <p:cNvSpPr/>
          <p:nvPr/>
        </p:nvSpPr>
        <p:spPr>
          <a:xfrm>
            <a:off x="6157420" y="5438635"/>
            <a:ext cx="968991" cy="191911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46577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</a:t>
            </a: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EROL® 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09975" y="1310263"/>
            <a:ext cx="85126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Cyrl-AZ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</a:t>
            </a:r>
            <a:r>
              <a:rPr lang="pl-PL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EROL® </a:t>
            </a:r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200" y="2280764"/>
            <a:ext cx="1581810" cy="238312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0764"/>
            <a:ext cx="1705029" cy="238312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080" y="2280764"/>
            <a:ext cx="1785110" cy="238312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0620" y="2280765"/>
            <a:ext cx="1785110" cy="2383122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6412" y="2678548"/>
            <a:ext cx="1940760" cy="1455570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5E2D089F-4CF0-40EF-8C65-DEC988A3C832}"/>
              </a:ext>
            </a:extLst>
          </p:cNvPr>
          <p:cNvSpPr txBox="1"/>
          <p:nvPr/>
        </p:nvSpPr>
        <p:spPr>
          <a:xfrm>
            <a:off x="209975" y="5349922"/>
            <a:ext cx="8648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перед</a:t>
            </a: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       </a:t>
            </a:r>
            <a:r>
              <a:rPr lang="az-Cyrl-AZ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промывание</a:t>
            </a: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   </a:t>
            </a:r>
            <a:r>
              <a:rPr lang="az-Cyrl-AZ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после </a:t>
            </a:r>
            <a:endParaRPr lang="pl-PL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Strzałka w prawo 11">
            <a:extLst>
              <a:ext uri="{FF2B5EF4-FFF2-40B4-BE49-F238E27FC236}">
                <a16:creationId xmlns:a16="http://schemas.microsoft.com/office/drawing/2014/main" id="{9644F712-AAE1-4617-818C-3BD112FAFE3E}"/>
              </a:ext>
            </a:extLst>
          </p:cNvPr>
          <p:cNvSpPr/>
          <p:nvPr/>
        </p:nvSpPr>
        <p:spPr>
          <a:xfrm>
            <a:off x="1689267" y="5438635"/>
            <a:ext cx="968991" cy="191911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Strzałka w prawo 13">
            <a:extLst>
              <a:ext uri="{FF2B5EF4-FFF2-40B4-BE49-F238E27FC236}">
                <a16:creationId xmlns:a16="http://schemas.microsoft.com/office/drawing/2014/main" id="{0AA351C9-F981-4112-8631-ED1AEDC737FB}"/>
              </a:ext>
            </a:extLst>
          </p:cNvPr>
          <p:cNvSpPr/>
          <p:nvPr/>
        </p:nvSpPr>
        <p:spPr>
          <a:xfrm>
            <a:off x="6157420" y="5438635"/>
            <a:ext cx="968991" cy="191911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93130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38170" y="1678374"/>
            <a:ext cx="7798783" cy="4384675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/>
              <a:t>Система Erol</a:t>
            </a:r>
            <a:endParaRPr lang="pl-PL" dirty="0"/>
          </a:p>
        </p:txBody>
      </p:sp>
      <p:sp>
        <p:nvSpPr>
          <p:cNvPr id="2" name="TextBox 1"/>
          <p:cNvSpPr txBox="1"/>
          <p:nvPr/>
        </p:nvSpPr>
        <p:spPr>
          <a:xfrm>
            <a:off x="3015048" y="2592059"/>
            <a:ext cx="5156887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Щелочной специальный очиститель для очистки микропористых, мелкозернистых и щелочно-стойких поверхностей. Особенно подходит для керамогранита и защитных плит. Растворяет масло и смазку на поверхностях и полах быстро и мощно, глубоко проникает в поры. Отличные смачивающие свойства, низкое пенообразование. Прекрасный результат чистки гарантируется при использовании в сочетании с кислотным очистителем G 491 EROLcid®. РК.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318054" y="5568778"/>
            <a:ext cx="1812324" cy="4942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15048" y="4996863"/>
            <a:ext cx="5198076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Дозировка:</a:t>
            </a:r>
          </a:p>
          <a:p>
            <a:r>
              <a:rPr lang="ru-RU" sz="1400" dirty="0"/>
              <a:t>Ежедневная уборка: 50 - 100 мл / 10 л воды</a:t>
            </a:r>
          </a:p>
          <a:p>
            <a:r>
              <a:rPr lang="ru-RU" sz="1400" dirty="0"/>
              <a:t>Скребковая сушилка: 100 - 200 мл / 10 л воды</a:t>
            </a:r>
          </a:p>
          <a:p>
            <a:r>
              <a:rPr lang="ru-RU" sz="1400" dirty="0"/>
              <a:t>Интенсивная очистка: 500 - 1000 мл / 10 л воды</a:t>
            </a:r>
          </a:p>
          <a:p>
            <a:r>
              <a:rPr lang="ru-RU" sz="1400" dirty="0"/>
              <a:t>Основная очистка: 1 -3 л / 10 л воды</a:t>
            </a:r>
            <a:endParaRPr lang="en-US" sz="1400" dirty="0"/>
          </a:p>
        </p:txBody>
      </p:sp>
      <p:sp>
        <p:nvSpPr>
          <p:cNvPr id="7" name="TextBox 4"/>
          <p:cNvSpPr txBox="1"/>
          <p:nvPr/>
        </p:nvSpPr>
        <p:spPr>
          <a:xfrm>
            <a:off x="1005016" y="5313014"/>
            <a:ext cx="1738184" cy="4366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1186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724202" y="1924050"/>
            <a:ext cx="7798783" cy="4384675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/>
              <a:t>Система Erol</a:t>
            </a:r>
            <a:endParaRPr lang="pl-PL" dirty="0"/>
          </a:p>
        </p:txBody>
      </p:sp>
      <p:sp>
        <p:nvSpPr>
          <p:cNvPr id="2" name="TextBox 1"/>
          <p:cNvSpPr txBox="1"/>
          <p:nvPr/>
        </p:nvSpPr>
        <p:spPr>
          <a:xfrm>
            <a:off x="2875005" y="2776152"/>
            <a:ext cx="5881817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Кислотный специальный очиститель на основе фосфорной кислоты для основной очистки и интенсивной очистки микропористых, мелкозернистых и кислотоустойчивых поверхностей. Особенно подходит для керамогранита и защитных плит. Растворяет известковые отложения, ржавчину и остаток цемента посредством быстрого и мощного очищающего действия. Подходит для использования в сушилках для чистки и однодисковых машинах. Прекрасный результат очистки гарантируется при использовании в сочетании с щелочным очистителем G 490 EROL®. перечисленная РК.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864973" y="5527589"/>
            <a:ext cx="1738184" cy="4366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75005" y="5074508"/>
            <a:ext cx="5338119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Дозировка:</a:t>
            </a:r>
          </a:p>
          <a:p>
            <a:r>
              <a:rPr lang="ru-RU" sz="1400" dirty="0"/>
              <a:t>Ежедневная уборка: 100 мл / 10 л воды</a:t>
            </a:r>
          </a:p>
          <a:p>
            <a:r>
              <a:rPr lang="ru-RU" sz="1400" dirty="0"/>
              <a:t>Основная очистка: 1 л / 10 л воды</a:t>
            </a:r>
          </a:p>
          <a:p>
            <a:r>
              <a:rPr lang="ru-RU" sz="1400" dirty="0"/>
              <a:t>Однодисковая машина: 200 мл - 1 л / 10 л воды</a:t>
            </a:r>
          </a:p>
          <a:p>
            <a:r>
              <a:rPr lang="ru-RU" sz="1400" dirty="0"/>
              <a:t>Сушка для чистки: 200 - 500 мл / 10 л воды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26431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6941" y="324909"/>
            <a:ext cx="6200775" cy="1012095"/>
          </a:xfrm>
        </p:spPr>
        <p:txBody>
          <a:bodyPr/>
          <a:lstStyle/>
          <a:p>
            <a:r>
              <a:rPr lang="az-Cyrl-AZ" dirty="0"/>
              <a:t>ВСЕ-РАУНД-СЕРВИС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sz="quarter" idx="10"/>
          </p:nvPr>
        </p:nvSpPr>
        <p:spPr>
          <a:xfrm>
            <a:off x="504825" y="3202381"/>
            <a:ext cx="8351838" cy="4467225"/>
          </a:xfrm>
        </p:spPr>
        <p:txBody>
          <a:bodyPr>
            <a:normAutofit/>
          </a:bodyPr>
          <a:lstStyle/>
          <a:p>
            <a:r>
              <a:rPr lang="ru-RU" sz="1600" b="1" dirty="0"/>
              <a:t>Buzil стремится обеспечить своим клиентам ноу-хау и поток информации, чтобы повысить уровень знаний и удовлетворенности клиентов.</a:t>
            </a:r>
            <a:endParaRPr lang="en-US" sz="1600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506797" y="3923085"/>
            <a:ext cx="83498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sz="1600" b="1" dirty="0">
                <a:latin typeface="Arial" panose="020B0604020202020204" pitchFamily="34" charset="0"/>
                <a:cs typeface="Arial" panose="020B0604020202020204" pitchFamily="34" charset="0"/>
              </a:rPr>
              <a:t>СЕРВИС</a:t>
            </a: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000" indent="-180000"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Индивидуальные консультации по продуктам и системным решениям</a:t>
            </a:r>
          </a:p>
          <a:p>
            <a:pPr marL="180000" indent="-180000"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Семинары и обучение продукции</a:t>
            </a:r>
          </a:p>
          <a:p>
            <a:pPr marL="180000" indent="-180000"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Рекомендации по применению, технические спецификации, паспорта безопасности, экологические сертификаты, рабочие инструкции</a:t>
            </a:r>
          </a:p>
          <a:p>
            <a:pPr marL="180000" indent="-180000"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Планы уборки и гигиены</a:t>
            </a:r>
          </a:p>
          <a:p>
            <a:pPr marL="180000" indent="-180000"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Маркировка продукта с уникальной цветовой кодировкой и пиктограммами приложений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-4" y="1241997"/>
            <a:ext cx="9144004" cy="1764000"/>
            <a:chOff x="-4" y="1258931"/>
            <a:chExt cx="9144004" cy="1764000"/>
          </a:xfrm>
        </p:grpSpPr>
        <p:pic>
          <p:nvPicPr>
            <p:cNvPr id="12" name="Grafik 11"/>
            <p:cNvPicPr preferRelativeResize="0"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5256" y="1258931"/>
              <a:ext cx="3053488" cy="176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" name="Grafik 12"/>
            <p:cNvPicPr preferRelativeResize="0"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0512" y="1258931"/>
              <a:ext cx="3053488" cy="176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" name="Grafik 13"/>
            <p:cNvPicPr preferRelativeResize="0"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37" b="16815"/>
            <a:stretch/>
          </p:blipFill>
          <p:spPr>
            <a:xfrm>
              <a:off x="-4" y="1258931"/>
              <a:ext cx="3059631" cy="1764000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6557388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az-Cyrl-AZ" sz="2000" dirty="0"/>
              <a:t>Основной процесс очистки</a:t>
            </a:r>
            <a:endParaRPr lang="pl-PL" sz="2000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/>
              <a:t>Система Erol</a:t>
            </a:r>
            <a:endParaRPr lang="pl-PL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sz="quarter" idx="10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90000" bIns="46800">
            <a:normAutofit/>
          </a:bodyPr>
          <a:lstStyle/>
          <a:p>
            <a:pPr marL="568325" indent="-568325" defTabSz="449263">
              <a:lnSpc>
                <a:spcPct val="93000"/>
              </a:lnSpc>
              <a:spcBef>
                <a:spcPts val="475"/>
              </a:spcBef>
              <a:buNone/>
              <a:tabLst>
                <a:tab pos="568325" algn="l"/>
                <a:tab pos="673100" algn="l"/>
                <a:tab pos="1122363" algn="l"/>
                <a:tab pos="1571625" algn="l"/>
                <a:tab pos="2020888" algn="l"/>
                <a:tab pos="2470150" algn="l"/>
                <a:tab pos="2919413" algn="l"/>
                <a:tab pos="3368675" algn="l"/>
                <a:tab pos="3817938" algn="l"/>
                <a:tab pos="4267200" algn="l"/>
                <a:tab pos="4716463" algn="l"/>
                <a:tab pos="5165725" algn="l"/>
                <a:tab pos="5614988" algn="l"/>
                <a:tab pos="6064250" algn="l"/>
                <a:tab pos="6513513" algn="l"/>
                <a:tab pos="6962775" algn="l"/>
                <a:tab pos="7412038" algn="l"/>
                <a:tab pos="7861300" algn="l"/>
                <a:tab pos="8310563" algn="l"/>
                <a:tab pos="8759825" algn="l"/>
                <a:tab pos="9209088" algn="l"/>
              </a:tabLst>
            </a:pPr>
            <a:r>
              <a:rPr lang="ru-RU" sz="2200" dirty="0">
                <a:latin typeface="Arial Unicode MS" pitchFamily="34" charset="-128"/>
              </a:rPr>
              <a:t>1. Смочите суставы между плитами.</a:t>
            </a:r>
          </a:p>
          <a:p>
            <a:pPr marL="568325" indent="-568325" defTabSz="449263">
              <a:lnSpc>
                <a:spcPct val="93000"/>
              </a:lnSpc>
              <a:spcBef>
                <a:spcPts val="475"/>
              </a:spcBef>
              <a:buNone/>
              <a:tabLst>
                <a:tab pos="568325" algn="l"/>
                <a:tab pos="673100" algn="l"/>
                <a:tab pos="1122363" algn="l"/>
                <a:tab pos="1571625" algn="l"/>
                <a:tab pos="2020888" algn="l"/>
                <a:tab pos="2470150" algn="l"/>
                <a:tab pos="2919413" algn="l"/>
                <a:tab pos="3368675" algn="l"/>
                <a:tab pos="3817938" algn="l"/>
                <a:tab pos="4267200" algn="l"/>
                <a:tab pos="4716463" algn="l"/>
                <a:tab pos="5165725" algn="l"/>
                <a:tab pos="5614988" algn="l"/>
                <a:tab pos="6064250" algn="l"/>
                <a:tab pos="6513513" algn="l"/>
                <a:tab pos="6962775" algn="l"/>
                <a:tab pos="7412038" algn="l"/>
                <a:tab pos="7861300" algn="l"/>
                <a:tab pos="8310563" algn="l"/>
                <a:tab pos="8759825" algn="l"/>
                <a:tab pos="9209088" algn="l"/>
              </a:tabLst>
            </a:pPr>
            <a:r>
              <a:rPr lang="ru-RU" sz="2200" dirty="0">
                <a:latin typeface="Arial Unicode MS" pitchFamily="34" charset="-128"/>
              </a:rPr>
              <a:t>2. Основная очистка кислотным очистителем G491 Erolcid® (ткань из микроволокна!)</a:t>
            </a:r>
          </a:p>
          <a:p>
            <a:pPr marL="568325" indent="-568325" defTabSz="449263">
              <a:lnSpc>
                <a:spcPct val="93000"/>
              </a:lnSpc>
              <a:spcBef>
                <a:spcPts val="475"/>
              </a:spcBef>
              <a:buNone/>
              <a:tabLst>
                <a:tab pos="568325" algn="l"/>
                <a:tab pos="673100" algn="l"/>
                <a:tab pos="1122363" algn="l"/>
                <a:tab pos="1571625" algn="l"/>
                <a:tab pos="2020888" algn="l"/>
                <a:tab pos="2470150" algn="l"/>
                <a:tab pos="2919413" algn="l"/>
                <a:tab pos="3368675" algn="l"/>
                <a:tab pos="3817938" algn="l"/>
                <a:tab pos="4267200" algn="l"/>
                <a:tab pos="4716463" algn="l"/>
                <a:tab pos="5165725" algn="l"/>
                <a:tab pos="5614988" algn="l"/>
                <a:tab pos="6064250" algn="l"/>
                <a:tab pos="6513513" algn="l"/>
                <a:tab pos="6962775" algn="l"/>
                <a:tab pos="7412038" algn="l"/>
                <a:tab pos="7861300" algn="l"/>
                <a:tab pos="8310563" algn="l"/>
                <a:tab pos="8759825" algn="l"/>
                <a:tab pos="9209088" algn="l"/>
              </a:tabLst>
            </a:pPr>
            <a:r>
              <a:rPr lang="ru-RU" sz="2200" dirty="0">
                <a:latin typeface="Arial Unicode MS" pitchFamily="34" charset="-128"/>
              </a:rPr>
              <a:t>3. Возьмите грязный раствор с поверхности.</a:t>
            </a:r>
          </a:p>
          <a:p>
            <a:pPr marL="568325" indent="-568325" defTabSz="449263">
              <a:lnSpc>
                <a:spcPct val="93000"/>
              </a:lnSpc>
              <a:spcBef>
                <a:spcPts val="475"/>
              </a:spcBef>
              <a:buNone/>
              <a:tabLst>
                <a:tab pos="568325" algn="l"/>
                <a:tab pos="673100" algn="l"/>
                <a:tab pos="1122363" algn="l"/>
                <a:tab pos="1571625" algn="l"/>
                <a:tab pos="2020888" algn="l"/>
                <a:tab pos="2470150" algn="l"/>
                <a:tab pos="2919413" algn="l"/>
                <a:tab pos="3368675" algn="l"/>
                <a:tab pos="3817938" algn="l"/>
                <a:tab pos="4267200" algn="l"/>
                <a:tab pos="4716463" algn="l"/>
                <a:tab pos="5165725" algn="l"/>
                <a:tab pos="5614988" algn="l"/>
                <a:tab pos="6064250" algn="l"/>
                <a:tab pos="6513513" algn="l"/>
                <a:tab pos="6962775" algn="l"/>
                <a:tab pos="7412038" algn="l"/>
                <a:tab pos="7861300" algn="l"/>
                <a:tab pos="8310563" algn="l"/>
                <a:tab pos="8759825" algn="l"/>
                <a:tab pos="9209088" algn="l"/>
              </a:tabLst>
            </a:pPr>
            <a:r>
              <a:rPr lang="ru-RU" sz="2200" dirty="0">
                <a:latin typeface="Arial Unicode MS" pitchFamily="34" charset="-128"/>
              </a:rPr>
              <a:t>4. Очистите пресную воду.</a:t>
            </a:r>
          </a:p>
          <a:p>
            <a:pPr marL="568325" indent="-568325" defTabSz="449263">
              <a:lnSpc>
                <a:spcPct val="93000"/>
              </a:lnSpc>
              <a:spcBef>
                <a:spcPts val="475"/>
              </a:spcBef>
              <a:buNone/>
              <a:tabLst>
                <a:tab pos="568325" algn="l"/>
                <a:tab pos="673100" algn="l"/>
                <a:tab pos="1122363" algn="l"/>
                <a:tab pos="1571625" algn="l"/>
                <a:tab pos="2020888" algn="l"/>
                <a:tab pos="2470150" algn="l"/>
                <a:tab pos="2919413" algn="l"/>
                <a:tab pos="3368675" algn="l"/>
                <a:tab pos="3817938" algn="l"/>
                <a:tab pos="4267200" algn="l"/>
                <a:tab pos="4716463" algn="l"/>
                <a:tab pos="5165725" algn="l"/>
                <a:tab pos="5614988" algn="l"/>
                <a:tab pos="6064250" algn="l"/>
                <a:tab pos="6513513" algn="l"/>
                <a:tab pos="6962775" algn="l"/>
                <a:tab pos="7412038" algn="l"/>
                <a:tab pos="7861300" algn="l"/>
                <a:tab pos="8310563" algn="l"/>
                <a:tab pos="8759825" algn="l"/>
                <a:tab pos="9209088" algn="l"/>
              </a:tabLst>
            </a:pPr>
            <a:r>
              <a:rPr lang="ru-RU" sz="2200" dirty="0">
                <a:latin typeface="Arial Unicode MS" pitchFamily="34" charset="-128"/>
              </a:rPr>
              <a:t>5. Основная очистка щелочным очистителем G 490 Erol®</a:t>
            </a:r>
          </a:p>
          <a:p>
            <a:pPr marL="568325" indent="-568325" defTabSz="449263">
              <a:lnSpc>
                <a:spcPct val="93000"/>
              </a:lnSpc>
              <a:spcBef>
                <a:spcPts val="475"/>
              </a:spcBef>
              <a:buNone/>
              <a:tabLst>
                <a:tab pos="568325" algn="l"/>
                <a:tab pos="673100" algn="l"/>
                <a:tab pos="1122363" algn="l"/>
                <a:tab pos="1571625" algn="l"/>
                <a:tab pos="2020888" algn="l"/>
                <a:tab pos="2470150" algn="l"/>
                <a:tab pos="2919413" algn="l"/>
                <a:tab pos="3368675" algn="l"/>
                <a:tab pos="3817938" algn="l"/>
                <a:tab pos="4267200" algn="l"/>
                <a:tab pos="4716463" algn="l"/>
                <a:tab pos="5165725" algn="l"/>
                <a:tab pos="5614988" algn="l"/>
                <a:tab pos="6064250" algn="l"/>
                <a:tab pos="6513513" algn="l"/>
                <a:tab pos="6962775" algn="l"/>
                <a:tab pos="7412038" algn="l"/>
                <a:tab pos="7861300" algn="l"/>
                <a:tab pos="8310563" algn="l"/>
                <a:tab pos="8759825" algn="l"/>
                <a:tab pos="9209088" algn="l"/>
              </a:tabLst>
            </a:pPr>
            <a:r>
              <a:rPr lang="ru-RU" sz="2200" dirty="0">
                <a:latin typeface="Arial Unicode MS" pitchFamily="34" charset="-128"/>
              </a:rPr>
              <a:t>6. Возьмите грязный раствор с поверхности.</a:t>
            </a:r>
          </a:p>
          <a:p>
            <a:pPr marL="568325" indent="-568325" defTabSz="449263">
              <a:lnSpc>
                <a:spcPct val="93000"/>
              </a:lnSpc>
              <a:spcBef>
                <a:spcPts val="475"/>
              </a:spcBef>
              <a:buNone/>
              <a:tabLst>
                <a:tab pos="568325" algn="l"/>
                <a:tab pos="673100" algn="l"/>
                <a:tab pos="1122363" algn="l"/>
                <a:tab pos="1571625" algn="l"/>
                <a:tab pos="2020888" algn="l"/>
                <a:tab pos="2470150" algn="l"/>
                <a:tab pos="2919413" algn="l"/>
                <a:tab pos="3368675" algn="l"/>
                <a:tab pos="3817938" algn="l"/>
                <a:tab pos="4267200" algn="l"/>
                <a:tab pos="4716463" algn="l"/>
                <a:tab pos="5165725" algn="l"/>
                <a:tab pos="5614988" algn="l"/>
                <a:tab pos="6064250" algn="l"/>
                <a:tab pos="6513513" algn="l"/>
                <a:tab pos="6962775" algn="l"/>
                <a:tab pos="7412038" algn="l"/>
                <a:tab pos="7861300" algn="l"/>
                <a:tab pos="8310563" algn="l"/>
                <a:tab pos="8759825" algn="l"/>
                <a:tab pos="9209088" algn="l"/>
              </a:tabLst>
            </a:pPr>
            <a:r>
              <a:rPr lang="ru-RU" sz="2200" dirty="0">
                <a:latin typeface="Arial Unicode MS" pitchFamily="34" charset="-128"/>
              </a:rPr>
              <a:t>7. Очистите пресную воду.</a:t>
            </a:r>
          </a:p>
        </p:txBody>
      </p:sp>
    </p:spTree>
    <p:extLst>
      <p:ext uri="{BB962C8B-B14F-4D97-AF65-F5344CB8AC3E}">
        <p14:creationId xmlns:p14="http://schemas.microsoft.com/office/powerpoint/2010/main" val="15245482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795386" y="3102246"/>
            <a:ext cx="5171348" cy="784763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Промышленность</a:t>
            </a:r>
            <a:endParaRPr lang="de-DE" sz="240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sz="2000" b="1" dirty="0"/>
              <a:t>   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7628710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724202" y="1924050"/>
            <a:ext cx="7798783" cy="4384675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Промышленность</a:t>
            </a:r>
            <a:endParaRPr lang="pl-PL" dirty="0"/>
          </a:p>
        </p:txBody>
      </p:sp>
      <p:sp>
        <p:nvSpPr>
          <p:cNvPr id="2" name="TextBox 1"/>
          <p:cNvSpPr txBox="1"/>
          <p:nvPr/>
        </p:nvSpPr>
        <p:spPr>
          <a:xfrm>
            <a:off x="3336324" y="2891481"/>
            <a:ext cx="5186661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RK, прочный щелочной очиститель для очистки щелочно-стойких материалов, поверхностей и полов. Особенно подходит для цехов и промышленных зон. Применяется в пищевой и кухонной областях. Растворяет масляную и жировую грязь. Используется для ремонта после пожаров, для использования в чистящих машинах высокого давления и сушилках для чистки.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276865" y="5700584"/>
            <a:ext cx="1375719" cy="4777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36324" y="5354618"/>
            <a:ext cx="534635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Дозировка:</a:t>
            </a:r>
          </a:p>
          <a:p>
            <a:r>
              <a:rPr lang="ru-RU" sz="1400" dirty="0"/>
              <a:t>Ручная очистка: 50 - 200 мл / 10 л воды</a:t>
            </a:r>
          </a:p>
          <a:p>
            <a:r>
              <a:rPr lang="ru-RU" sz="1400" dirty="0"/>
              <a:t>Скребковая сушилка: 100 - 200 мл / 10 л воды</a:t>
            </a:r>
          </a:p>
          <a:p>
            <a:r>
              <a:rPr lang="ru-RU" sz="1400" dirty="0"/>
              <a:t>Очистка под высоким давлением: от 1: 5 до 1:10 с водой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092306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Промышленность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136478" y="1318617"/>
            <a:ext cx="90075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G440 Perfekt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23875" y="6351939"/>
            <a:ext cx="159288" cy="2024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CC0000"/>
                </a:solidFill>
                <a:latin typeface="Officina Sans Book/Bold"/>
              </a:defRPr>
            </a:lvl1pPr>
            <a:lvl2pPr marL="742950" indent="-285750">
              <a:defRPr>
                <a:solidFill>
                  <a:srgbClr val="CC0000"/>
                </a:solidFill>
                <a:latin typeface="Officina Sans Book/Bold"/>
              </a:defRPr>
            </a:lvl2pPr>
            <a:lvl3pPr marL="1143000" indent="-228600">
              <a:defRPr>
                <a:solidFill>
                  <a:srgbClr val="CC0000"/>
                </a:solidFill>
                <a:latin typeface="Officina Sans Book/Bold"/>
              </a:defRPr>
            </a:lvl3pPr>
            <a:lvl4pPr marL="1600200" indent="-228600">
              <a:defRPr>
                <a:solidFill>
                  <a:srgbClr val="CC0000"/>
                </a:solidFill>
                <a:latin typeface="Officina Sans Book/Bold"/>
              </a:defRPr>
            </a:lvl4pPr>
            <a:lvl5pPr marL="2057400" indent="-228600">
              <a:defRPr>
                <a:solidFill>
                  <a:srgbClr val="CC0000"/>
                </a:solidFill>
                <a:latin typeface="Officina Sans Book/Bold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CC0000"/>
                </a:solidFill>
                <a:latin typeface="Officina Sans Book/Bold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CC0000"/>
                </a:solidFill>
                <a:latin typeface="Officina Sans Book/Bold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CC0000"/>
                </a:solidFill>
                <a:latin typeface="Officina Sans Book/Bold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CC0000"/>
                </a:solidFill>
                <a:latin typeface="Officina Sans Book/Bold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662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8372475" y="6419347"/>
            <a:ext cx="159288" cy="2024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CC0000"/>
                </a:solidFill>
                <a:latin typeface="Officina Sans Book/Bold"/>
              </a:defRPr>
            </a:lvl1pPr>
            <a:lvl2pPr marL="742950" indent="-285750">
              <a:defRPr>
                <a:solidFill>
                  <a:srgbClr val="CC0000"/>
                </a:solidFill>
                <a:latin typeface="Officina Sans Book/Bold"/>
              </a:defRPr>
            </a:lvl2pPr>
            <a:lvl3pPr marL="1143000" indent="-228600">
              <a:defRPr>
                <a:solidFill>
                  <a:srgbClr val="CC0000"/>
                </a:solidFill>
                <a:latin typeface="Officina Sans Book/Bold"/>
              </a:defRPr>
            </a:lvl3pPr>
            <a:lvl4pPr marL="1600200" indent="-228600">
              <a:defRPr>
                <a:solidFill>
                  <a:srgbClr val="CC0000"/>
                </a:solidFill>
                <a:latin typeface="Officina Sans Book/Bold"/>
              </a:defRPr>
            </a:lvl4pPr>
            <a:lvl5pPr marL="2057400" indent="-228600">
              <a:defRPr>
                <a:solidFill>
                  <a:srgbClr val="CC0000"/>
                </a:solidFill>
                <a:latin typeface="Officina Sans Book/Bold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CC0000"/>
                </a:solidFill>
                <a:latin typeface="Officina Sans Book/Bold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CC0000"/>
                </a:solidFill>
                <a:latin typeface="Officina Sans Book/Bold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CC0000"/>
                </a:solidFill>
                <a:latin typeface="Officina Sans Book/Bold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CC0000"/>
                </a:solidFill>
                <a:latin typeface="Officina Sans Book/Bold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662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90" y="1715443"/>
            <a:ext cx="2466975" cy="2095500"/>
          </a:xfrm>
          <a:prstGeom prst="rect">
            <a:avLst/>
          </a:prstGeom>
        </p:spPr>
      </p:pic>
      <p:pic>
        <p:nvPicPr>
          <p:cNvPr id="10" name="Picture 2" descr="http://www.texolit.ch/industrie/kunstharz/polyurethanharz/duroflex/parkdeck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370" y="1506729"/>
            <a:ext cx="2259623" cy="239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28"/>
          <p:cNvGraphicFramePr>
            <a:graphicFrameLocks noChangeAspect="1"/>
          </p:cNvGraphicFramePr>
          <p:nvPr/>
        </p:nvGraphicFramePr>
        <p:xfrm>
          <a:off x="3361665" y="1791690"/>
          <a:ext cx="2060331" cy="2392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Photo Editor-Foto" r:id="rId5" imgW="1095528" imgH="2895238" progId="">
                  <p:embed/>
                </p:oleObj>
              </mc:Choice>
              <mc:Fallback>
                <p:oleObj name="Photo Editor-Foto" r:id="rId5" imgW="1095528" imgH="2895238" progId="">
                  <p:embed/>
                  <p:pic>
                    <p:nvPicPr>
                      <p:cNvPr id="11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1665" y="1791690"/>
                        <a:ext cx="2060331" cy="23929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raz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368" y="3931468"/>
            <a:ext cx="2075488" cy="252171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5887" y="4267662"/>
            <a:ext cx="2953411" cy="218552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2625" y="4267662"/>
            <a:ext cx="3063025" cy="213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687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724202" y="1924050"/>
            <a:ext cx="7798783" cy="4384675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Промышленность</a:t>
            </a:r>
            <a:endParaRPr lang="pl-PL" dirty="0"/>
          </a:p>
        </p:txBody>
      </p:sp>
      <p:sp>
        <p:nvSpPr>
          <p:cNvPr id="2" name="TextBox 1"/>
          <p:cNvSpPr txBox="1"/>
          <p:nvPr/>
        </p:nvSpPr>
        <p:spPr>
          <a:xfrm>
            <a:off x="2751437" y="2833816"/>
            <a:ext cx="6120713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Высокощелочный грязеотделитель для очистки щелочно-стойких материалов, поверхностей и полов в промышленных и цехах. Растворяет большое загрязнение от ржавчины, масла и жира. Особенно подходит для удаления износа резины и графита, отличных характеристик очистки. Высокая степень диспергирующей способности для масла и жира. Подходит для использования в сушилках для чистки и машинах для очистки под высоким давлением.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23875" y="5527589"/>
            <a:ext cx="1552060" cy="5601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59676" y="4522137"/>
            <a:ext cx="5593492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Дозировка:</a:t>
            </a:r>
          </a:p>
          <a:p>
            <a:r>
              <a:rPr lang="ru-RU" sz="1400" dirty="0"/>
              <a:t>Ручная очистка:</a:t>
            </a:r>
          </a:p>
          <a:p>
            <a:r>
              <a:rPr lang="ru-RU" sz="1400" dirty="0"/>
              <a:t>Нормальное загрязнение: 100 мл / 10 л воды</a:t>
            </a:r>
          </a:p>
          <a:p>
            <a:r>
              <a:rPr lang="ru-RU" sz="1400" dirty="0"/>
              <a:t>Тяжелое загрязнение: 500 мл - 2 л / 10 л воды</a:t>
            </a:r>
          </a:p>
          <a:p>
            <a:r>
              <a:rPr lang="ru-RU" sz="1400" dirty="0"/>
              <a:t>Скребковая сушилка:</a:t>
            </a:r>
          </a:p>
          <a:p>
            <a:r>
              <a:rPr lang="ru-RU" sz="1400" dirty="0"/>
              <a:t>Техническая очистка: 150 - 200 мл / 10 л воды</a:t>
            </a:r>
          </a:p>
          <a:p>
            <a:r>
              <a:rPr lang="ru-RU" sz="1400" dirty="0"/>
              <a:t>Интенсивная очистка: 250 - 500 мл / 10 л воды</a:t>
            </a:r>
          </a:p>
          <a:p>
            <a:r>
              <a:rPr lang="ru-RU" sz="1400" dirty="0"/>
              <a:t>Уборочная машина высокого давления: от 1: 5 до 1:10 с водой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150989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Промышленность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136478" y="1318617"/>
            <a:ext cx="90075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IR45 </a:t>
            </a:r>
            <a:r>
              <a:rPr lang="pl-PL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Indumaster</a:t>
            </a:r>
            <a:r>
              <a:rPr lang="pl-PL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® </a:t>
            </a:r>
            <a:r>
              <a:rPr lang="pl-PL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Strong</a:t>
            </a:r>
            <a:endParaRPr lang="pl-PL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23875" y="6351939"/>
            <a:ext cx="159288" cy="2024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CC0000"/>
                </a:solidFill>
                <a:latin typeface="Officina Sans Book/Bold"/>
              </a:defRPr>
            </a:lvl1pPr>
            <a:lvl2pPr marL="742950" indent="-285750">
              <a:defRPr>
                <a:solidFill>
                  <a:srgbClr val="CC0000"/>
                </a:solidFill>
                <a:latin typeface="Officina Sans Book/Bold"/>
              </a:defRPr>
            </a:lvl2pPr>
            <a:lvl3pPr marL="1143000" indent="-228600">
              <a:defRPr>
                <a:solidFill>
                  <a:srgbClr val="CC0000"/>
                </a:solidFill>
                <a:latin typeface="Officina Sans Book/Bold"/>
              </a:defRPr>
            </a:lvl3pPr>
            <a:lvl4pPr marL="1600200" indent="-228600">
              <a:defRPr>
                <a:solidFill>
                  <a:srgbClr val="CC0000"/>
                </a:solidFill>
                <a:latin typeface="Officina Sans Book/Bold"/>
              </a:defRPr>
            </a:lvl4pPr>
            <a:lvl5pPr marL="2057400" indent="-228600">
              <a:defRPr>
                <a:solidFill>
                  <a:srgbClr val="CC0000"/>
                </a:solidFill>
                <a:latin typeface="Officina Sans Book/Bold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CC0000"/>
                </a:solidFill>
                <a:latin typeface="Officina Sans Book/Bold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CC0000"/>
                </a:solidFill>
                <a:latin typeface="Officina Sans Book/Bold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CC0000"/>
                </a:solidFill>
                <a:latin typeface="Officina Sans Book/Bold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CC0000"/>
                </a:solidFill>
                <a:latin typeface="Officina Sans Book/Bold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662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8372475" y="6419347"/>
            <a:ext cx="159288" cy="2024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CC0000"/>
                </a:solidFill>
                <a:latin typeface="Officina Sans Book/Bold"/>
              </a:defRPr>
            </a:lvl1pPr>
            <a:lvl2pPr marL="742950" indent="-285750">
              <a:defRPr>
                <a:solidFill>
                  <a:srgbClr val="CC0000"/>
                </a:solidFill>
                <a:latin typeface="Officina Sans Book/Bold"/>
              </a:defRPr>
            </a:lvl2pPr>
            <a:lvl3pPr marL="1143000" indent="-228600">
              <a:defRPr>
                <a:solidFill>
                  <a:srgbClr val="CC0000"/>
                </a:solidFill>
                <a:latin typeface="Officina Sans Book/Bold"/>
              </a:defRPr>
            </a:lvl3pPr>
            <a:lvl4pPr marL="1600200" indent="-228600">
              <a:defRPr>
                <a:solidFill>
                  <a:srgbClr val="CC0000"/>
                </a:solidFill>
                <a:latin typeface="Officina Sans Book/Bold"/>
              </a:defRPr>
            </a:lvl4pPr>
            <a:lvl5pPr marL="2057400" indent="-228600">
              <a:defRPr>
                <a:solidFill>
                  <a:srgbClr val="CC0000"/>
                </a:solidFill>
                <a:latin typeface="Officina Sans Book/Bold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CC0000"/>
                </a:solidFill>
                <a:latin typeface="Officina Sans Book/Bold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CC0000"/>
                </a:solidFill>
                <a:latin typeface="Officina Sans Book/Bold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CC0000"/>
                </a:solidFill>
                <a:latin typeface="Officina Sans Book/Bold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CC0000"/>
                </a:solidFill>
                <a:latin typeface="Officina Sans Book/Bold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662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3" descr="200912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025" y="1776295"/>
            <a:ext cx="2336659" cy="1761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20091217(00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92" y="1793293"/>
            <a:ext cx="2403191" cy="174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mah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016" y="3762007"/>
            <a:ext cx="2283668" cy="180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Mahl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93" y="3762006"/>
            <a:ext cx="2408052" cy="180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1931" y="2587403"/>
            <a:ext cx="3453968" cy="234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724202" y="1924050"/>
            <a:ext cx="7798783" cy="4384675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Промышленность</a:t>
            </a:r>
            <a:endParaRPr lang="pl-PL" dirty="0"/>
          </a:p>
        </p:txBody>
      </p:sp>
      <p:sp>
        <p:nvSpPr>
          <p:cNvPr id="2" name="TextBox 1"/>
          <p:cNvSpPr txBox="1"/>
          <p:nvPr/>
        </p:nvSpPr>
        <p:spPr>
          <a:xfrm>
            <a:off x="3509319" y="2710249"/>
            <a:ext cx="5181600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Промышленный очиститель для всех щелочно-стойких материалов и полов. Подходит для очистки плитки, керамики и цементного пола. Растворяет масляную и жировую грязь. Удаляет самые упрямые слои грязи. Отличная диспергирующая способность для масла, жира и воска, а также ржавчины и графита. Подходит для использования в сушилках для чистки и чистящих машинах высокого давления.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309816" y="5618205"/>
            <a:ext cx="1968843" cy="5354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96315" y="4942703"/>
            <a:ext cx="541702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Дозировка:</a:t>
            </a:r>
          </a:p>
          <a:p>
            <a:r>
              <a:rPr lang="ru-RU" sz="1400" dirty="0"/>
              <a:t>Техническая очистка: 100 мл / 10 л воды</a:t>
            </a:r>
          </a:p>
          <a:p>
            <a:r>
              <a:rPr lang="ru-RU" sz="1400" dirty="0"/>
              <a:t>Интенсивная очистка: 500 мл / 10 л воды</a:t>
            </a:r>
          </a:p>
          <a:p>
            <a:r>
              <a:rPr lang="ru-RU" sz="1400" dirty="0"/>
              <a:t>Основная очистка: 1 л / 10 л воды</a:t>
            </a:r>
          </a:p>
          <a:p>
            <a:r>
              <a:rPr lang="ru-RU" sz="1400" dirty="0"/>
              <a:t>Сушка для чистки: 100 мл / 10 л воды</a:t>
            </a:r>
          </a:p>
          <a:p>
            <a:r>
              <a:rPr lang="ru-RU" sz="1400" dirty="0"/>
              <a:t>Уборочная машина высокого давления: от 1: 5 до 1:10 с водой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7557213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Промышленность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523875" y="1472428"/>
            <a:ext cx="7798783" cy="43846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37252" y="2231203"/>
            <a:ext cx="6079525" cy="24622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Очень мощный, универсальный промышленный очиститель для обслуживания и интенсивной очистки в промышленных зонах, таких как производственные цеха, зоны погрузки, ремонтные мастерские и гаражи. Универсальное применение на всех водостойких материалах, поверхностях, полах и машинах. Эффективно удаляет масло и жир на поверхности и полы. Отвечает требованиям автомобильной промышленности. Эффективное очищающее средство, нежное на поверхности. Быстрое разделение в соответствии с ÖNORM B 5105, пригодное для использования в сушилках для чистки, однодисковых машинах и машинах высокого давления. Подходит для использования в зонах, где используются пищевые продукты.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782595" y="5667633"/>
            <a:ext cx="1927654" cy="3789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37252" y="4759693"/>
            <a:ext cx="578540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Дозировка:</a:t>
            </a:r>
          </a:p>
          <a:p>
            <a:r>
              <a:rPr lang="ru-RU" sz="1400" dirty="0"/>
              <a:t>Ручная очистка: 50 - 100 мл / 10 л воды</a:t>
            </a:r>
          </a:p>
          <a:p>
            <a:r>
              <a:rPr lang="ru-RU" sz="1400" dirty="0"/>
              <a:t>Интенсивная очистка: 200 - 1000 мл / 10 л воды</a:t>
            </a:r>
          </a:p>
          <a:p>
            <a:r>
              <a:rPr lang="ru-RU" sz="1400" dirty="0"/>
              <a:t>Сушка для чистки: 50 - 200 мл / 10 л воды</a:t>
            </a:r>
          </a:p>
          <a:p>
            <a:r>
              <a:rPr lang="ru-RU" sz="1400" dirty="0"/>
              <a:t>Однодисковая машина: 100 - 1000 мл / 10 л воды</a:t>
            </a:r>
          </a:p>
          <a:p>
            <a:r>
              <a:rPr lang="ru-RU" sz="1400" dirty="0"/>
              <a:t>Уборочная машина высокого давления: от 1: 5 до 1:10 с водой</a:t>
            </a:r>
            <a:endParaRPr lang="en-US" sz="1400" dirty="0"/>
          </a:p>
        </p:txBody>
      </p:sp>
      <p:sp>
        <p:nvSpPr>
          <p:cNvPr id="7" name="TextBox 4"/>
          <p:cNvSpPr txBox="1"/>
          <p:nvPr/>
        </p:nvSpPr>
        <p:spPr>
          <a:xfrm>
            <a:off x="675502" y="5197706"/>
            <a:ext cx="1968843" cy="5354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1114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972652" y="3270025"/>
            <a:ext cx="5171348" cy="784763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Специальные очистители</a:t>
            </a:r>
            <a:br>
              <a:rPr lang="pl-PL" sz="2800" dirty="0"/>
            </a:br>
            <a:r>
              <a:rPr lang="ru-RU" sz="2800" dirty="0"/>
              <a:t>технологии для текстильных напольных покрытий</a:t>
            </a:r>
            <a:endParaRPr lang="de-DE" sz="240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sz="2000" b="1" dirty="0"/>
              <a:t>   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35481770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Специальные очистители</a:t>
            </a:r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C253F8A3-1E77-48D2-91F0-E1BC7B998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21" y="2635454"/>
            <a:ext cx="2513219" cy="2204994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8DE0548-EBEC-46B8-B1DE-751DA11F7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676" y="2635454"/>
            <a:ext cx="5927403" cy="2204994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E4E1998E-CFDA-4D46-BFC8-C41938D40934}"/>
              </a:ext>
            </a:extLst>
          </p:cNvPr>
          <p:cNvSpPr/>
          <p:nvPr/>
        </p:nvSpPr>
        <p:spPr>
          <a:xfrm>
            <a:off x="3224948" y="1656883"/>
            <a:ext cx="22052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sz="2800" dirty="0">
                <a:solidFill>
                  <a:srgbClr val="222222"/>
                </a:solidFill>
                <a:latin typeface="arial" panose="020B0604020202020204" pitchFamily="34" charset="0"/>
              </a:rPr>
              <a:t>Экстракция</a:t>
            </a:r>
            <a:r>
              <a:rPr lang="pl-PL" sz="28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endParaRPr lang="pl-PL" sz="2800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CBAE137E-F6AE-4C3E-A9D5-445FBB21572E}"/>
              </a:ext>
            </a:extLst>
          </p:cNvPr>
          <p:cNvSpPr/>
          <p:nvPr/>
        </p:nvSpPr>
        <p:spPr>
          <a:xfrm>
            <a:off x="3029223" y="2789342"/>
            <a:ext cx="998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b="1" dirty="0">
                <a:highlight>
                  <a:srgbClr val="C0C0C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Перед</a:t>
            </a:r>
            <a:r>
              <a:rPr lang="pl-PL" b="1" dirty="0">
                <a:highlight>
                  <a:srgbClr val="C0C0C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pl-PL" dirty="0">
              <a:highlight>
                <a:srgbClr val="C0C0C0"/>
              </a:highlight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BEC003BB-8EF4-4189-809B-6ECDDA028D39}"/>
              </a:ext>
            </a:extLst>
          </p:cNvPr>
          <p:cNvSpPr/>
          <p:nvPr/>
        </p:nvSpPr>
        <p:spPr>
          <a:xfrm>
            <a:off x="7077284" y="2789342"/>
            <a:ext cx="1320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Cyrl-AZ" b="1" dirty="0">
                <a:highlight>
                  <a:srgbClr val="C0C0C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После</a:t>
            </a:r>
            <a:r>
              <a:rPr lang="pl-PL" b="1" dirty="0">
                <a:highlight>
                  <a:srgbClr val="C0C0C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endParaRPr lang="pl-PL" dirty="0">
              <a:highlight>
                <a:srgbClr val="C0C0C0"/>
              </a:highlight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48A1C78A-789D-4ECE-A806-AF00CFB25F0F}"/>
              </a:ext>
            </a:extLst>
          </p:cNvPr>
          <p:cNvSpPr/>
          <p:nvPr/>
        </p:nvSpPr>
        <p:spPr>
          <a:xfrm>
            <a:off x="3796835" y="3521763"/>
            <a:ext cx="886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после</a:t>
            </a:r>
            <a:endParaRPr lang="pl-PL" dirty="0">
              <a:highlight>
                <a:srgbClr val="C0C0C0"/>
              </a:highlight>
            </a:endParaRP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B2B1CEA9-271C-4F47-AA28-BF6BFDAEE6BF}"/>
              </a:ext>
            </a:extLst>
          </p:cNvPr>
          <p:cNvSpPr/>
          <p:nvPr/>
        </p:nvSpPr>
        <p:spPr>
          <a:xfrm>
            <a:off x="4572000" y="2789342"/>
            <a:ext cx="1805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b="1" dirty="0">
                <a:highlight>
                  <a:srgbClr val="C0C0C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Промывание</a:t>
            </a:r>
            <a:r>
              <a:rPr lang="pl-PL" b="1" dirty="0">
                <a:highlight>
                  <a:srgbClr val="C0C0C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pl-PL" dirty="0"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09614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8474" y="189437"/>
            <a:ext cx="6200775" cy="1012095"/>
          </a:xfrm>
        </p:spPr>
        <p:txBody>
          <a:bodyPr>
            <a:normAutofit/>
          </a:bodyPr>
          <a:lstStyle/>
          <a:p>
            <a:r>
              <a:rPr lang="az-Cyrl-AZ" dirty="0"/>
              <a:t>КАЧЕСТВО / ЭКОЛОГИЧЕСКОЕ УПРАВЛЕНИЕ / УСТОЙЧИВОСТЬ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sz="quarter" idx="10"/>
          </p:nvPr>
        </p:nvSpPr>
        <p:spPr>
          <a:xfrm>
            <a:off x="504825" y="2433846"/>
            <a:ext cx="6345481" cy="11783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600" b="1" dirty="0">
                <a:latin typeface="+mn-lt"/>
              </a:rPr>
              <a:t>Для устойчивости Бузила предпринимаются постоянные усилия по достижению максимума с точки зрения экологии, экономики и социальной ответственности, а также быть надежными, честными и экономичными.</a:t>
            </a:r>
            <a:endParaRPr lang="de-DE" sz="1600" b="1" dirty="0">
              <a:latin typeface="+mn-lt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06254" y="3612233"/>
            <a:ext cx="622633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Управление качеством DIN EN ISO 9001 с августа 1996 года</a:t>
            </a:r>
          </a:p>
          <a:p>
            <a:pPr marL="180000" indent="-180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Экологический менеджмент DIN EN ISO 14001 с апреля 2002 года</a:t>
            </a:r>
          </a:p>
          <a:p>
            <a:pPr marL="180000" indent="-180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Приверженность «экологическому пакту Бавария»: добровольные дополнительные экологические выгоды и обязательства по устойчивому управлению охраной окружающей среды и климата с 1995 года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629249" y="1329001"/>
            <a:ext cx="6157155" cy="840753"/>
            <a:chOff x="616198" y="4943475"/>
            <a:chExt cx="8300102" cy="850900"/>
          </a:xfrm>
        </p:grpSpPr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9995" y="4943475"/>
              <a:ext cx="714375" cy="850900"/>
            </a:xfrm>
            <a:prstGeom prst="rect">
              <a:avLst/>
            </a:prstGeom>
            <a:noFill/>
            <a:ln>
              <a:noFill/>
            </a:ln>
            <a:effectLst>
              <a:reflection blurRad="6350" stA="61000" endPos="20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7" descr="G:\Marketing\TD_Corel\Ecolabel_logo_v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2443" y="4943475"/>
              <a:ext cx="785812" cy="785813"/>
            </a:xfrm>
            <a:prstGeom prst="rect">
              <a:avLst/>
            </a:prstGeom>
            <a:noFill/>
            <a:ln>
              <a:noFill/>
            </a:ln>
            <a:effectLst>
              <a:reflection blurRad="6350" stA="61000" endPos="20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8" descr="G:\Marketing\Produkte\Editionen\Planta edition\Umwelt\Umweltzeichen Österreich\UZaustria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0500" y="4943475"/>
              <a:ext cx="857250" cy="800100"/>
            </a:xfrm>
            <a:prstGeom prst="rect">
              <a:avLst/>
            </a:prstGeom>
            <a:noFill/>
            <a:ln>
              <a:noFill/>
            </a:ln>
            <a:effectLst>
              <a:reflection blurRad="6350" stA="61000" endPos="20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0" descr="http://www.tradearabia.com/source/2012/01/15/arabia.gif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75" r="16136"/>
            <a:stretch/>
          </p:blipFill>
          <p:spPr bwMode="auto">
            <a:xfrm>
              <a:off x="6086615" y="4943475"/>
              <a:ext cx="787401" cy="800100"/>
            </a:xfrm>
            <a:prstGeom prst="rect">
              <a:avLst/>
            </a:prstGeom>
            <a:noFill/>
            <a:ln>
              <a:noFill/>
            </a:ln>
            <a:effectLst>
              <a:reflection blurRad="6350" stA="61000" endPos="20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6263" y="5157788"/>
              <a:ext cx="1570037" cy="457200"/>
            </a:xfrm>
            <a:prstGeom prst="rect">
              <a:avLst/>
            </a:prstGeom>
            <a:noFill/>
            <a:ln>
              <a:noFill/>
            </a:ln>
            <a:effectLst>
              <a:reflection blurRad="6350" stA="61000" endPos="20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198" y="5124815"/>
              <a:ext cx="1224000" cy="619681"/>
            </a:xfrm>
            <a:prstGeom prst="rect">
              <a:avLst/>
            </a:prstGeom>
            <a:effectLst>
              <a:reflection blurRad="6350" stA="61000" endPos="20000" dir="5400000" sy="-100000" algn="bl" rotWithShape="0"/>
            </a:effectLst>
          </p:spPr>
        </p:pic>
      </p:grpSp>
      <p:pic>
        <p:nvPicPr>
          <p:cNvPr id="3" name="Grafik 2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050" y="1254143"/>
            <a:ext cx="2266950" cy="5277600"/>
          </a:xfrm>
          <a:prstGeom prst="rect">
            <a:avLst/>
          </a:prstGeom>
        </p:spPr>
      </p:pic>
      <p:pic>
        <p:nvPicPr>
          <p:cNvPr id="17" name="Grafik 16"/>
          <p:cNvPicPr preferRelativeResize="0"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73"/>
          <a:stretch/>
        </p:blipFill>
        <p:spPr>
          <a:xfrm>
            <a:off x="629249" y="5419256"/>
            <a:ext cx="6126088" cy="109161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3003115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724202" y="1924050"/>
            <a:ext cx="7798783" cy="4384675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Очистка поверхности</a:t>
            </a:r>
            <a:endParaRPr lang="pl-PL" dirty="0"/>
          </a:p>
        </p:txBody>
      </p:sp>
      <p:sp>
        <p:nvSpPr>
          <p:cNvPr id="2" name="TextBox 1"/>
          <p:cNvSpPr txBox="1"/>
          <p:nvPr/>
        </p:nvSpPr>
        <p:spPr>
          <a:xfrm>
            <a:off x="2982097" y="2875006"/>
            <a:ext cx="5626444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Очиститель на основе цитрата, без скольжения для обслуживания и интенсивной очистки водостойких поверхностей, полов и материалов. Идеально подходит для промежуточной очистки текстильных полов и мягкой мебели. Особенно подходит для очистки фарфоровых керамических плиток. Также можно использовать на стенах и потолках благодаря быстрому очистке. Никаких остатков. Подходит для использования в сушилках для чистки.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638646" y="5872119"/>
            <a:ext cx="1968844" cy="4366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82097" y="5164790"/>
            <a:ext cx="5540888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Дозировка:</a:t>
            </a:r>
          </a:p>
          <a:p>
            <a:r>
              <a:rPr lang="ru-RU" sz="1400" dirty="0"/>
              <a:t>Техническая очистка: 20 - 100 мл / 10 л воды</a:t>
            </a:r>
          </a:p>
          <a:p>
            <a:r>
              <a:rPr lang="ru-RU" sz="1400" dirty="0"/>
              <a:t>Скребковая сушилка: 100 - 200 мл / 10 л воды</a:t>
            </a:r>
          </a:p>
          <a:p>
            <a:r>
              <a:rPr lang="ru-RU" sz="1400" dirty="0"/>
              <a:t>Метод пеноматериала: 100 - 1000 мл / 10 л воды</a:t>
            </a:r>
          </a:p>
          <a:p>
            <a:r>
              <a:rPr lang="ru-RU" sz="1400" dirty="0"/>
              <a:t>Очистка распылением / обивка: 200 - 1000 мл / 10 л воды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1182821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724202" y="1924050"/>
            <a:ext cx="7798783" cy="4384675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Специальные очистители</a:t>
            </a:r>
            <a:endParaRPr lang="pl-PL" dirty="0"/>
          </a:p>
        </p:txBody>
      </p:sp>
      <p:sp>
        <p:nvSpPr>
          <p:cNvPr id="2" name="TextBox 1"/>
          <p:cNvSpPr txBox="1"/>
          <p:nvPr/>
        </p:nvSpPr>
        <p:spPr>
          <a:xfrm>
            <a:off x="2885772" y="2850292"/>
            <a:ext cx="5272217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Очиститель для струйной очистки для основной очистки цветных и водостойких текстильных покрытий из натуральных волос и синтетического волокна, ковров и мягкой мебели. Растворяет грязь и красит ткани, проникает глубоко в волокна. Предотвращает быстрое повторное загрязнение, низкое вспенивание, отсутствие оптического осветления. Подходит для использования в распылительных машинах, экономичных в использовании, приятном аромате.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848497" y="5568779"/>
            <a:ext cx="1631092" cy="5025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85772" y="5049795"/>
            <a:ext cx="5346357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Дозировка:</a:t>
            </a:r>
          </a:p>
          <a:p>
            <a:r>
              <a:rPr lang="ru-RU" sz="1400" dirty="0"/>
              <a:t>Руководство:</a:t>
            </a:r>
          </a:p>
          <a:p>
            <a:r>
              <a:rPr lang="ru-RU" sz="1400" dirty="0"/>
              <a:t>Удаление водорастворимых пятен: 100 мл / 1 л воды</a:t>
            </a:r>
          </a:p>
          <a:p>
            <a:r>
              <a:rPr lang="ru-RU" sz="1400" dirty="0"/>
              <a:t>Нанесите сухой тряпкой.</a:t>
            </a:r>
          </a:p>
          <a:p>
            <a:r>
              <a:rPr lang="ru-RU" sz="1400" dirty="0"/>
              <a:t>Механический: 100 мл - 1 л / 10 л воды</a:t>
            </a:r>
          </a:p>
          <a:p>
            <a:r>
              <a:rPr lang="ru-RU" sz="1400" dirty="0"/>
              <a:t>Метод прядения: 1: 6 с водой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858927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229F4EC-6985-49C9-B2A4-652AF040E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843" y="1935261"/>
            <a:ext cx="7645928" cy="1842029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Специальные очистители</a:t>
            </a:r>
            <a:endParaRPr lang="pl-PL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E4E1998E-CFDA-4D46-BFC8-C41938D40934}"/>
              </a:ext>
            </a:extLst>
          </p:cNvPr>
          <p:cNvSpPr/>
          <p:nvPr/>
        </p:nvSpPr>
        <p:spPr>
          <a:xfrm>
            <a:off x="3269367" y="1293590"/>
            <a:ext cx="22541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dirty="0"/>
              <a:t>Мытье шампунем</a:t>
            </a:r>
            <a:r>
              <a:rPr lang="pl-PL" sz="28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endParaRPr lang="pl-PL" sz="2800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CBAE137E-F6AE-4C3E-A9D5-445FBB21572E}"/>
              </a:ext>
            </a:extLst>
          </p:cNvPr>
          <p:cNvSpPr/>
          <p:nvPr/>
        </p:nvSpPr>
        <p:spPr>
          <a:xfrm>
            <a:off x="1317869" y="1935262"/>
            <a:ext cx="998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Cyrl-AZ" b="1" dirty="0">
                <a:highlight>
                  <a:srgbClr val="C0C0C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Перед</a:t>
            </a:r>
            <a:r>
              <a:rPr lang="pl-PL" b="1" dirty="0">
                <a:highlight>
                  <a:srgbClr val="C0C0C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pl-PL" dirty="0">
              <a:highlight>
                <a:srgbClr val="C0C0C0"/>
              </a:highlight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BEC003BB-8EF4-4189-809B-6ECDDA028D39}"/>
              </a:ext>
            </a:extLst>
          </p:cNvPr>
          <p:cNvSpPr/>
          <p:nvPr/>
        </p:nvSpPr>
        <p:spPr>
          <a:xfrm>
            <a:off x="7077284" y="1908868"/>
            <a:ext cx="1320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Cyrl-AZ" b="1" dirty="0">
                <a:highlight>
                  <a:srgbClr val="C0C0C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После</a:t>
            </a:r>
            <a:r>
              <a:rPr lang="pl-PL" b="1" dirty="0">
                <a:highlight>
                  <a:srgbClr val="C0C0C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endParaRPr lang="pl-PL" dirty="0">
              <a:highlight>
                <a:srgbClr val="C0C0C0"/>
              </a:highlight>
            </a:endParaRP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B2B1CEA9-271C-4F47-AA28-BF6BFDAEE6BF}"/>
              </a:ext>
            </a:extLst>
          </p:cNvPr>
          <p:cNvSpPr/>
          <p:nvPr/>
        </p:nvSpPr>
        <p:spPr>
          <a:xfrm>
            <a:off x="2659310" y="1908868"/>
            <a:ext cx="1805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b="1" dirty="0">
                <a:highlight>
                  <a:srgbClr val="C0C0C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Промывание</a:t>
            </a:r>
            <a:r>
              <a:rPr lang="pl-PL" b="1" dirty="0">
                <a:highlight>
                  <a:srgbClr val="C0C0C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pl-PL" dirty="0">
              <a:highlight>
                <a:srgbClr val="C0C0C0"/>
              </a:highlight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F6F2951-0E6B-4020-98A0-F97567C2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533" y="3895741"/>
            <a:ext cx="3374157" cy="2388903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95878C74-5E5B-4189-B344-D51DD96CF9E2}"/>
              </a:ext>
            </a:extLst>
          </p:cNvPr>
          <p:cNvSpPr/>
          <p:nvPr/>
        </p:nvSpPr>
        <p:spPr>
          <a:xfrm>
            <a:off x="4895976" y="1908868"/>
            <a:ext cx="1669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Cyrl-AZ" b="1" dirty="0">
                <a:highlight>
                  <a:srgbClr val="C0C0C0"/>
                </a:highlight>
              </a:rPr>
              <a:t>Пылесосы</a:t>
            </a:r>
            <a:r>
              <a:rPr lang="pl-PL" b="1" dirty="0">
                <a:highlight>
                  <a:srgbClr val="C0C0C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endParaRPr lang="pl-PL" dirty="0"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9905303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724202" y="1924050"/>
            <a:ext cx="7798783" cy="4384675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Специальные очистители</a:t>
            </a:r>
            <a:endParaRPr lang="pl-PL" dirty="0"/>
          </a:p>
        </p:txBody>
      </p:sp>
      <p:sp>
        <p:nvSpPr>
          <p:cNvPr id="2" name="TextBox 1"/>
          <p:cNvSpPr txBox="1"/>
          <p:nvPr/>
        </p:nvSpPr>
        <p:spPr>
          <a:xfrm>
            <a:off x="3006811" y="2940908"/>
            <a:ext cx="5516174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Ковровый шампунь для основной очистки цветных и водостойких текстильных покрытий из натуральных волос и синтетического волокна, ковров и мягкой мебели. Растворяет грязь и красит ткани, проникает глубоко в волокна. Сухое, твердое пенообразование. Сухая кристаллизация. Нет оптического просветления. Легко снимается и вакуумируется. Приятный аромат.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24202" y="5947719"/>
            <a:ext cx="17636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06811" y="5511114"/>
            <a:ext cx="563468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Дозировка:</a:t>
            </a:r>
          </a:p>
          <a:p>
            <a:r>
              <a:rPr lang="ru-RU" sz="1400" dirty="0"/>
              <a:t>Ручная очистка: 1 - 1,5 л / 10 л воды</a:t>
            </a:r>
          </a:p>
          <a:p>
            <a:r>
              <a:rPr lang="ru-RU" sz="1400" dirty="0"/>
              <a:t>Сушка для чистки: 600 мл - 1 л / 10 л воды</a:t>
            </a:r>
          </a:p>
          <a:p>
            <a:r>
              <a:rPr lang="ru-RU" sz="1400" dirty="0"/>
              <a:t>Метод шпатлевки: 1 л / 10 л воды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0931091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Специальные очистители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724202" y="1924050"/>
            <a:ext cx="8419798" cy="43846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84390" y="2731392"/>
            <a:ext cx="5923005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Пятновыводитель для всех растворимых и цветных текстильных поверхностей, ковров и мягкой мебели. Удаляет нерастворимую в воде почву, такую как жевательная резинка, клей, лак, смола и битум, лак для обуви, углеродная бумага и цвет марок, чернила и воск для свечей, масло и жир. Легко удаляет остатки ярлыков. Не оставляет следов. Мощное средство для удаления пятен на основе натурального сырья. Экономичный в использовании с приятным ароматом.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781867" y="5519351"/>
            <a:ext cx="1878955" cy="518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98573" y="5200727"/>
            <a:ext cx="5494638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Дозировка:</a:t>
            </a:r>
          </a:p>
          <a:p>
            <a:r>
              <a:rPr lang="ru-RU" sz="1400" dirty="0"/>
              <a:t>Наносить неразбавленным. Распылите на поверхность и дайте короткое время контакта. Dab снаружи внутри с чистой, поглощающей тканью. Удалите жевательную резинку или подобное с помощью шпателя.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252151" y="5296930"/>
            <a:ext cx="12356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lt-LT" dirty="0"/>
              <a:t>------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40525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724202" y="1924050"/>
            <a:ext cx="7798783" cy="4384675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Специальные очистители</a:t>
            </a:r>
            <a:endParaRPr lang="pl-PL" dirty="0"/>
          </a:p>
        </p:txBody>
      </p:sp>
      <p:sp>
        <p:nvSpPr>
          <p:cNvPr id="2" name="TextBox 1"/>
          <p:cNvSpPr txBox="1"/>
          <p:nvPr/>
        </p:nvSpPr>
        <p:spPr>
          <a:xfrm>
            <a:off x="3426941" y="2800865"/>
            <a:ext cx="5096044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Анти-пенообразователь для надежной защиты от образования пены в резервуарах для грязной воды всех машин, используемых для механической очистки. Предотвращает образование пены в машинах. Удаляет пену в машинах, быстродействующий, подходит для всех типов машин, экономичен в использовании.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1276865" y="5560541"/>
            <a:ext cx="1878227" cy="4366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84163" y="5362833"/>
            <a:ext cx="501019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Дозировка:</a:t>
            </a:r>
          </a:p>
          <a:p>
            <a:r>
              <a:rPr lang="ru-RU" sz="1400" dirty="0"/>
              <a:t>Налейте разбавленный в резервуар для грязной воды. В зависимости от наращивания пены, разбавление составляет примерно 1 - 5%.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0331481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972652" y="3270025"/>
            <a:ext cx="5171348" cy="784763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Промасленные</a:t>
            </a:r>
            <a:r>
              <a:rPr lang="pl-PL" sz="2800" dirty="0"/>
              <a:t>, </a:t>
            </a:r>
            <a:r>
              <a:rPr lang="az-Cyrl-AZ" sz="2800" dirty="0"/>
              <a:t>вощен</a:t>
            </a:r>
            <a:r>
              <a:rPr lang="ru-RU" sz="2800" dirty="0"/>
              <a:t>ые</a:t>
            </a:r>
            <a:r>
              <a:rPr lang="az-Cyrl-AZ" sz="2800" dirty="0"/>
              <a:t> </a:t>
            </a:r>
            <a:r>
              <a:rPr lang="pl-PL" sz="2800" dirty="0"/>
              <a:t> </a:t>
            </a:r>
            <a:r>
              <a:rPr lang="ru-RU" sz="2800" dirty="0"/>
              <a:t> деревянные полы</a:t>
            </a:r>
            <a:endParaRPr lang="de-DE" sz="240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sz="2000" b="1" dirty="0"/>
              <a:t>   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6983053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Промасленные, вощеные деревянные полы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4B613B7-5FD7-47E4-82DC-7BF4EFC72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4" y="2099438"/>
            <a:ext cx="4069795" cy="295073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FE23D9F-1A5E-4F3F-B485-33F05C57D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811" y="2099438"/>
            <a:ext cx="4067678" cy="295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8445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Промасленные, вощеные деревянные полы</a:t>
            </a:r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1752823" y="1351518"/>
            <a:ext cx="6810375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defRPr/>
            </a:pPr>
            <a:r>
              <a:rPr lang="pl-PL" sz="2000" b="1" dirty="0"/>
              <a:t>G210 </a:t>
            </a:r>
            <a:r>
              <a:rPr lang="pl-PL" sz="2000" b="1" dirty="0" err="1"/>
              <a:t>Suwi</a:t>
            </a:r>
            <a:r>
              <a:rPr lang="pl-PL" sz="2000" b="1" dirty="0"/>
              <a:t> </a:t>
            </a:r>
            <a:r>
              <a:rPr lang="pl-PL" sz="2000" b="1" dirty="0" err="1"/>
              <a:t>Glanz</a:t>
            </a:r>
            <a:r>
              <a:rPr lang="pl-PL" sz="2000" b="1" dirty="0"/>
              <a:t> </a:t>
            </a:r>
          </a:p>
          <a:p>
            <a:pPr marL="179388" indent="-179388">
              <a:defRPr/>
            </a:pPr>
            <a:r>
              <a:rPr lang="ru-RU" sz="1400" dirty="0"/>
              <a:t>Омывающий и воспитывающий агент на основе водонерастворимых полимеров и восков; высокая заполняемость и высокий глянец; оставляет защитную пленку устойчивой к неблагоприятным факторам; подходит для очистителей; уход, мытье очень хорошо; для использования в стиральных машинах; подходит для полировки с помощью однодисковой машины; Приятный аромат, устойчивый к воде, утечка напольных покрытий; незащищенный, вощенный и масляный паркет; мрамор, бетонный продукт с обработкой поверхности, клинкер, терракота</a:t>
            </a:r>
            <a:r>
              <a:rPr lang="pl-PL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l-PL" sz="16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На основе нерастворимых полимеров воды и восков</a:t>
            </a:r>
            <a:endParaRPr lang="pl-PL" sz="12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Высокая заполняемость и высокий глянец</a:t>
            </a:r>
            <a:endParaRPr lang="pl-PL" sz="12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Оставляет</a:t>
            </a:r>
            <a:r>
              <a:rPr lang="pl-PL" sz="1600" dirty="0"/>
              <a:t> </a:t>
            </a:r>
            <a:r>
              <a:rPr lang="ru-RU" sz="1600" dirty="0"/>
              <a:t>тонкую защитную пленку, устойчивую к неблагоприятным факторам</a:t>
            </a:r>
            <a:endParaRPr lang="pl-PL" sz="16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Подходит для чистящих машин</a:t>
            </a:r>
            <a:endParaRPr lang="pl-PL" sz="12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Уход, мытье очень хорошо</a:t>
            </a:r>
            <a:endParaRPr lang="pl-PL" sz="12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Для использования в стиральных машинах</a:t>
            </a:r>
            <a:endParaRPr lang="pl-PL" sz="12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Подходит</a:t>
            </a:r>
            <a:r>
              <a:rPr lang="pl-PL" sz="1600" dirty="0"/>
              <a:t> </a:t>
            </a:r>
            <a:r>
              <a:rPr lang="ru-RU" sz="1600" dirty="0"/>
              <a:t>для полировки с помощью однодисковой машины</a:t>
            </a:r>
            <a:endParaRPr lang="pl-PL" sz="12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Это хорошо пахнет</a:t>
            </a:r>
            <a:endParaRPr lang="pl-PL" sz="14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4CB5DDD-D4CA-46B6-A9FD-7EA7A871B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82" y="1929468"/>
            <a:ext cx="1142410" cy="352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6103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Лакированные деревянные полы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0BFCA15-771C-48EB-B834-2B844283B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09" y="2030135"/>
            <a:ext cx="3930491" cy="295292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FD78235-867A-4EDF-871E-004CFCEFD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789" y="2030135"/>
            <a:ext cx="4405574" cy="29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16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8474" y="324909"/>
            <a:ext cx="6200775" cy="1012095"/>
          </a:xfrm>
        </p:spPr>
        <p:txBody>
          <a:bodyPr/>
          <a:lstStyle/>
          <a:p>
            <a:r>
              <a:rPr lang="az-Cyrl-AZ" dirty="0"/>
              <a:t>ИСТОРИЯ 1907 - 2002</a:t>
            </a:r>
            <a:endParaRPr lang="de-DE" dirty="0"/>
          </a:p>
        </p:txBody>
      </p:sp>
      <p:sp>
        <p:nvSpPr>
          <p:cNvPr id="4" name="Pfeil nach links 3"/>
          <p:cNvSpPr/>
          <p:nvPr/>
        </p:nvSpPr>
        <p:spPr>
          <a:xfrm rot="10800000">
            <a:off x="0" y="2997193"/>
            <a:ext cx="9144000" cy="1066806"/>
          </a:xfrm>
          <a:prstGeom prst="leftArrow">
            <a:avLst/>
          </a:prstGeom>
          <a:gradFill flip="none" rotWithShape="1">
            <a:gsLst>
              <a:gs pos="23000">
                <a:srgbClr val="004993"/>
              </a:gs>
              <a:gs pos="97000">
                <a:srgbClr val="004993">
                  <a:alpha val="50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5" name="Tabelle 4"/>
          <p:cNvGraphicFramePr>
            <a:graphicFrameLocks noGrp="1"/>
          </p:cNvGraphicFramePr>
          <p:nvPr/>
        </p:nvGraphicFramePr>
        <p:xfrm>
          <a:off x="-2" y="3344326"/>
          <a:ext cx="9144000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1907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1912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1920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1953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1972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1995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1996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2002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794418"/>
              </p:ext>
            </p:extLst>
          </p:nvPr>
        </p:nvGraphicFramePr>
        <p:xfrm>
          <a:off x="91376" y="4202528"/>
          <a:ext cx="8961248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20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1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01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08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49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01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01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z-Cyrl-AZ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Юлий Вагнер основал компанию</a:t>
                      </a:r>
                      <a:endParaRPr lang="de-DE" sz="1400" b="0" dirty="0"/>
                    </a:p>
                  </a:txBody>
                  <a:tcPr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z-Cyrl-AZ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Бузиль переезжает в Ульм</a:t>
                      </a:r>
                      <a:endParaRPr lang="de-DE" sz="1400" b="0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Юлий Вагнер основал компанию для смазочных материалов</a:t>
                      </a:r>
                      <a:endParaRPr lang="de-DE" sz="1400" b="0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Франц Вагнер принимает на себя управление</a:t>
                      </a:r>
                      <a:endParaRPr lang="de-DE" sz="1400" b="0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Бузиль является официальным поставщиком XX. Олимпийские летние игры в Мюнхене</a:t>
                      </a:r>
                      <a:endParaRPr lang="de-DE" sz="1400" b="0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z-Cyrl-AZ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Рейнхард Вагнер принимает управление</a:t>
                      </a:r>
                      <a:endParaRPr lang="de-DE" sz="1400" b="0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Первоначальная сертификация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DIN EN ISO 9001</a:t>
                      </a:r>
                      <a:endParaRPr lang="de-DE" sz="1400" b="0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Первоначальная сертификация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DIN EN ISO 14001</a:t>
                      </a:r>
                      <a:endParaRPr lang="de-DE" sz="1400" b="0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Rechteck 21"/>
          <p:cNvSpPr/>
          <p:nvPr/>
        </p:nvSpPr>
        <p:spPr>
          <a:xfrm>
            <a:off x="13898" y="1329731"/>
            <a:ext cx="1152000" cy="151200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solidFill>
              <a:srgbClr val="004993"/>
            </a:solidFill>
          </a:ln>
          <a:effectLst/>
          <a:scene3d>
            <a:camera prst="perspectiveRelaxedModerately" fov="0" zoom="92000">
              <a:rot lat="21000000" lon="0" rev="0"/>
            </a:camera>
            <a:lightRig rig="balanced" dir="t">
              <a:rot lat="0" lon="0" rev="12700000"/>
            </a:lightRig>
          </a:scene3d>
          <a:sp3d z="50080" prstMaterial="plastic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9" name="Rechteck 38"/>
          <p:cNvSpPr/>
          <p:nvPr/>
        </p:nvSpPr>
        <p:spPr>
          <a:xfrm>
            <a:off x="1166455" y="1337004"/>
            <a:ext cx="1152000" cy="151200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rgbClr val="004993"/>
            </a:solidFill>
          </a:ln>
          <a:scene3d>
            <a:camera prst="perspectiveRelaxedModerately" fov="0" zoom="92000">
              <a:rot lat="21000000" lon="0" rev="0"/>
            </a:camera>
            <a:lightRig rig="threePt" dir="t"/>
          </a:scene3d>
          <a:sp3d z="50080" prstMaterial="plastic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0" name="Rechteck 39"/>
          <p:cNvSpPr/>
          <p:nvPr/>
        </p:nvSpPr>
        <p:spPr>
          <a:xfrm>
            <a:off x="2322640" y="1329731"/>
            <a:ext cx="1152000" cy="1512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solidFill>
              <a:srgbClr val="004993"/>
            </a:solidFill>
          </a:ln>
          <a:scene3d>
            <a:camera prst="perspectiveRelaxedModerately" fov="0" zoom="92000">
              <a:rot lat="21000000" lon="0" rev="0"/>
            </a:camera>
            <a:lightRig rig="balanced" dir="t">
              <a:rot lat="0" lon="0" rev="12700000"/>
            </a:lightRig>
          </a:scene3d>
          <a:sp3d z="50080" prstMaterial="plastic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1" name="Rechteck 40"/>
          <p:cNvSpPr/>
          <p:nvPr/>
        </p:nvSpPr>
        <p:spPr>
          <a:xfrm>
            <a:off x="3496243" y="1337004"/>
            <a:ext cx="1152000" cy="151200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solidFill>
              <a:srgbClr val="004993"/>
            </a:solidFill>
          </a:ln>
          <a:scene3d>
            <a:camera prst="perspectiveRelaxedModerately" fov="0" zoom="92000">
              <a:rot lat="21000000" lon="0" rev="0"/>
            </a:camera>
            <a:lightRig rig="balanced" dir="t">
              <a:rot lat="0" lon="0" rev="12700000"/>
            </a:lightRig>
          </a:scene3d>
          <a:sp3d z="50080" prstMaterial="plastic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2" name="Rechteck 41"/>
          <p:cNvSpPr/>
          <p:nvPr/>
        </p:nvSpPr>
        <p:spPr>
          <a:xfrm>
            <a:off x="5814136" y="1337004"/>
            <a:ext cx="1152000" cy="1512000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>
            <a:solidFill>
              <a:srgbClr val="004993"/>
            </a:solidFill>
          </a:ln>
          <a:scene3d>
            <a:camera prst="perspectiveRelaxedModerately" fov="0" zoom="92000">
              <a:rot lat="21000000" lon="0" rev="0"/>
            </a:camera>
            <a:lightRig rig="balanced" dir="t">
              <a:rot lat="0" lon="0" rev="12700000"/>
            </a:lightRig>
          </a:scene3d>
          <a:sp3d z="50080" prstMaterial="plastic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3" name="Grafik 4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8" t="5813" r="15731" b="2702"/>
          <a:stretch/>
        </p:blipFill>
        <p:spPr>
          <a:xfrm>
            <a:off x="4704682" y="1407454"/>
            <a:ext cx="1061724" cy="1353164"/>
          </a:xfrm>
          <a:prstGeom prst="rect">
            <a:avLst/>
          </a:prstGeom>
          <a:ln>
            <a:solidFill>
              <a:srgbClr val="004993"/>
            </a:solidFill>
          </a:ln>
        </p:spPr>
      </p:pic>
      <p:pic>
        <p:nvPicPr>
          <p:cNvPr id="44" name="Grafik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398" y="1398745"/>
            <a:ext cx="971094" cy="1379289"/>
          </a:xfrm>
          <a:prstGeom prst="rect">
            <a:avLst/>
          </a:prstGeom>
          <a:ln>
            <a:solidFill>
              <a:srgbClr val="004993"/>
            </a:solidFill>
          </a:ln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851" y="1398745"/>
            <a:ext cx="954373" cy="1370581"/>
          </a:xfrm>
          <a:prstGeom prst="rect">
            <a:avLst/>
          </a:prstGeom>
          <a:ln>
            <a:solidFill>
              <a:srgbClr val="004993"/>
            </a:solidFill>
          </a:ln>
        </p:spPr>
      </p:pic>
    </p:spTree>
    <p:extLst>
      <p:ext uri="{BB962C8B-B14F-4D97-AF65-F5344CB8AC3E}">
        <p14:creationId xmlns:p14="http://schemas.microsoft.com/office/powerpoint/2010/main" val="362926986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Лакированные деревянные полы</a:t>
            </a:r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1752823" y="1351518"/>
            <a:ext cx="681037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defRPr/>
            </a:pPr>
            <a:r>
              <a:rPr lang="ru-RU" sz="2000" b="1" dirty="0"/>
              <a:t>Buz® Wipe G 270</a:t>
            </a:r>
          </a:p>
          <a:p>
            <a:pPr marL="179388" indent="-179388">
              <a:defRPr/>
            </a:pPr>
            <a:r>
              <a:rPr lang="ru-RU" sz="1600" dirty="0"/>
              <a:t>Польский уборщик</a:t>
            </a:r>
          </a:p>
          <a:p>
            <a:pPr marL="179388" indent="-179388">
              <a:defRPr/>
            </a:pPr>
            <a:r>
              <a:rPr lang="ru-RU" sz="1600" dirty="0"/>
              <a:t>хороший эффект очистки; он быстро сохнет, не оставляя полос; противоскользящий эффект; хорошая смачиваемость, нежная для материалов; Приятный аромат; без красителей Для ламинированных полов; паркет защищен; Керамические поверхности и полированные каменные полы</a:t>
            </a:r>
            <a:endParaRPr lang="pl-PL" sz="1600" dirty="0"/>
          </a:p>
          <a:p>
            <a:pPr marL="179388" indent="-179388">
              <a:defRPr/>
            </a:pPr>
            <a:endParaRPr lang="pl-PL" sz="12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Хороший эффект очистки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Он быстро сохнет, не оставляя полос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Противоскользящий эффект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Хорошая смачиваемость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Нежный для материалов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Приятный запах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Нет красителей</a:t>
            </a:r>
            <a:endParaRPr lang="pl-PL" sz="1400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43172C3-3EEC-43BA-BF73-3B547E968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457974"/>
            <a:ext cx="1778230" cy="239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3964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795386" y="3102246"/>
            <a:ext cx="5171348" cy="784763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Кухня и пищевая промышленность</a:t>
            </a:r>
            <a:endParaRPr lang="de-DE" sz="240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sz="2000" b="1" dirty="0"/>
              <a:t>   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37975208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724202" y="1924050"/>
            <a:ext cx="7798783" cy="4384675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Кухня и пищевая промышленность</a:t>
            </a:r>
            <a:endParaRPr lang="pl-PL" dirty="0"/>
          </a:p>
        </p:txBody>
      </p:sp>
      <p:sp>
        <p:nvSpPr>
          <p:cNvPr id="2" name="TextBox 1"/>
          <p:cNvSpPr txBox="1"/>
          <p:nvPr/>
        </p:nvSpPr>
        <p:spPr>
          <a:xfrm>
            <a:off x="2899719" y="2792626"/>
            <a:ext cx="5832390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Жидкий и белковый растворитель для поддержания и интенсивной очистки щелочно-стойких материалов, полов и поверхностей. Специально подходит для использования в пищевой промышленности, такой как производственные площади, столовые и гастрономия. Особенно подходит для очистки пены вертикальными поверхностями. Растворяет жидкое масло, жир и белковое загрязнение. Подходит для использования на машинах низкого и высокого давления и в пенных пушках. Быстрое разделение в соответствии с ÖNORM B 5105. Свидетельство о доступности для пищевой промышленности. перечисленная РК.</a:t>
            </a:r>
            <a:endParaRPr lang="lt-LT" sz="1400" dirty="0"/>
          </a:p>
          <a:p>
            <a:endParaRPr lang="lt-LT" sz="1400" dirty="0"/>
          </a:p>
          <a:p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24202" y="5931243"/>
            <a:ext cx="1969571" cy="5272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84424" y="5288914"/>
            <a:ext cx="5568778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Дозировка:</a:t>
            </a:r>
          </a:p>
          <a:p>
            <a:r>
              <a:rPr lang="ru-RU" sz="1400" dirty="0"/>
              <a:t>Ручная очистка: 100 - 200 мл / 10 л воды</a:t>
            </a:r>
          </a:p>
          <a:p>
            <a:r>
              <a:rPr lang="ru-RU" sz="1400" dirty="0"/>
              <a:t>Интенсивная очистка: 500 - 1000 мл / 10 л воды</a:t>
            </a:r>
          </a:p>
          <a:p>
            <a:r>
              <a:rPr lang="ru-RU" sz="1400" dirty="0"/>
              <a:t>Очистка низкого и высокого давления: от 1: 5 до 1:10 с водой</a:t>
            </a:r>
          </a:p>
          <a:p>
            <a:r>
              <a:rPr lang="ru-RU" sz="1400" dirty="0"/>
              <a:t>Пенопласт: от 1: 5 до 1:10 с водой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8163218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724202" y="1924050"/>
            <a:ext cx="7798783" cy="4384675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Кухня и пищевая промышленность</a:t>
            </a:r>
            <a:endParaRPr lang="pl-PL" dirty="0"/>
          </a:p>
        </p:txBody>
      </p:sp>
      <p:sp>
        <p:nvSpPr>
          <p:cNvPr id="2" name="TextBox 1"/>
          <p:cNvSpPr txBox="1"/>
          <p:nvPr/>
        </p:nvSpPr>
        <p:spPr>
          <a:xfrm>
            <a:off x="3336324" y="2891481"/>
            <a:ext cx="5186661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RK, прочный щелочной очиститель для очистки щелочно-стойких материалов, поверхностей и полов. Особенно подходит для цехов и промышленных зон. Применяется в пищевой и кухонной областях. Растворяет масляную и жировую грязь. Используется для ремонта после пожаров, для использования в чистящих машинах высокого давления и сушилках для чистки.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276865" y="5700584"/>
            <a:ext cx="1375719" cy="4777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36324" y="5354618"/>
            <a:ext cx="534635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Дозировка:</a:t>
            </a:r>
          </a:p>
          <a:p>
            <a:r>
              <a:rPr lang="ru-RU" sz="1400" dirty="0"/>
              <a:t>Ручная очистка: 50 - 200 мл / 10 л воды</a:t>
            </a:r>
          </a:p>
          <a:p>
            <a:r>
              <a:rPr lang="ru-RU" sz="1400" dirty="0"/>
              <a:t>Скребковая сушилка: 100 - 200 мл / 10 л воды</a:t>
            </a:r>
          </a:p>
          <a:p>
            <a:r>
              <a:rPr lang="ru-RU" sz="1400" dirty="0"/>
              <a:t>Очистка под высоким давлением: от 1: 5 до 1:10 с водой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1497911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567680" y="1446254"/>
            <a:ext cx="7798783" cy="4384675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Кухня и пищевая промышленность</a:t>
            </a:r>
            <a:endParaRPr lang="pl-PL" dirty="0"/>
          </a:p>
        </p:txBody>
      </p:sp>
      <p:sp>
        <p:nvSpPr>
          <p:cNvPr id="2" name="TextBox 1"/>
          <p:cNvSpPr txBox="1"/>
          <p:nvPr/>
        </p:nvSpPr>
        <p:spPr>
          <a:xfrm>
            <a:off x="2715306" y="2446638"/>
            <a:ext cx="6008563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Жидкий очиститель и базовый очиститель на основе фосфорной кислоты для основной очистки санитарных зон, ванных комнат и пищевой промышленности. Используется на всех кислотоустойчивых материалах и поверхностях. Идеально подходит для базовой очистки поверхностей из кальцинированной нержавеющей стали. Подходит для деривации приборов. Быстро и эффективно удаляет известь, ржавчину, шкалу котла и мыльные отложения. Мощный многоцелевой растворитель извести. Подходит для использования в пенных пистолетах, машинах высокого давления и однодисковых машинах. Используется в пищевой промышленности. РК, без запаха.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669792" y="5472829"/>
            <a:ext cx="2092411" cy="4036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62203" y="4682650"/>
            <a:ext cx="5557363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Дозировка:</a:t>
            </a:r>
          </a:p>
          <a:p>
            <a:r>
              <a:rPr lang="ru-RU" sz="1400" dirty="0"/>
              <a:t>Ручная очистка:</a:t>
            </a:r>
          </a:p>
          <a:p>
            <a:r>
              <a:rPr lang="ru-RU" sz="1400" dirty="0"/>
              <a:t>Техническая очистка: 100 мл / 10 л воды</a:t>
            </a:r>
          </a:p>
          <a:p>
            <a:r>
              <a:rPr lang="ru-RU" sz="1400" dirty="0"/>
              <a:t>Основная очистка: 1 л / 10 л воды</a:t>
            </a:r>
          </a:p>
          <a:p>
            <a:r>
              <a:rPr lang="ru-RU" sz="1400" dirty="0"/>
              <a:t>Однодисковая машина: 200 мл - 1 л / 10 л воды</a:t>
            </a:r>
          </a:p>
          <a:p>
            <a:r>
              <a:rPr lang="ru-RU" sz="1400" dirty="0"/>
              <a:t>Уборочная машина высокого давления: от 1: 5 до 1:10 с водой</a:t>
            </a:r>
          </a:p>
          <a:p>
            <a:r>
              <a:rPr lang="ru-RU" sz="1400" dirty="0"/>
              <a:t>Пенопласт: от 1: 5 до 1:10 с водой</a:t>
            </a:r>
          </a:p>
          <a:p>
            <a:r>
              <a:rPr lang="ru-RU" sz="1400" dirty="0"/>
              <a:t>Деление приборов: 250 мл / 1 л воды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0920832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724202" y="1924050"/>
            <a:ext cx="7798783" cy="4384675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Кухня и пищевая промышленность</a:t>
            </a:r>
            <a:endParaRPr lang="pl-PL" dirty="0"/>
          </a:p>
        </p:txBody>
      </p:sp>
      <p:sp>
        <p:nvSpPr>
          <p:cNvPr id="2" name="TextBox 1"/>
          <p:cNvSpPr txBox="1"/>
          <p:nvPr/>
        </p:nvSpPr>
        <p:spPr>
          <a:xfrm>
            <a:off x="2850292" y="2940908"/>
            <a:ext cx="5931243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Высокощелочный интенсивный очиститель для щелочно-стойких печей, грилей и конвекторов. Особенно подходит для очистки пены вертикальными поверхностями. Автоматически растворяет консистентную смазку, масло и белок, а также выпечки и обжаривания, высокую степень эмульгирования жира. Немедленно растворяет сожженную почву. Подходит для использования в пенных пистолетах. Сертификат о разрешении на использование в пищевой промышленности. Без ароматов.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523875" y="5939393"/>
            <a:ext cx="17909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80066" y="5462339"/>
            <a:ext cx="564291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Дозировка:</a:t>
            </a:r>
          </a:p>
          <a:p>
            <a:r>
              <a:rPr lang="ru-RU" sz="1400" dirty="0"/>
              <a:t>Используйте на холодных поверхностях.</a:t>
            </a:r>
          </a:p>
          <a:p>
            <a:r>
              <a:rPr lang="ru-RU" sz="1400" dirty="0"/>
              <a:t>Ручная очистка: 250 - 1000 мл / 10 л воды</a:t>
            </a:r>
          </a:p>
          <a:p>
            <a:r>
              <a:rPr lang="ru-RU" sz="1400" dirty="0"/>
              <a:t>Пенопласт: от 1: 3 до 1: 5 с водой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8153976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sz="quarter" idx="10"/>
          </p:nvPr>
        </p:nvPicPr>
        <p:blipFill rotWithShape="1">
          <a:blip r:embed="rId2"/>
          <a:srcRect l="1066"/>
          <a:stretch/>
        </p:blipFill>
        <p:spPr>
          <a:xfrm>
            <a:off x="782595" y="1907574"/>
            <a:ext cx="7715676" cy="4384675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Кухня и пищевая промышленность</a:t>
            </a:r>
            <a:endParaRPr lang="pl-PL" dirty="0"/>
          </a:p>
        </p:txBody>
      </p:sp>
      <p:sp>
        <p:nvSpPr>
          <p:cNvPr id="2" name="TextBox 1"/>
          <p:cNvSpPr txBox="1"/>
          <p:nvPr/>
        </p:nvSpPr>
        <p:spPr>
          <a:xfrm>
            <a:off x="3435178" y="2817341"/>
            <a:ext cx="5016844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Высокощелочный, готовый к использованию очиститель для интенсивной очистки щелочно-стойких печей, грилей и конвекторов. Особенно подходит для очистки пены вертикальными поверхностями. Автоматически растворяет консистентную смазку, масло и белок, а также выпечки и обжаривания. Selfacting, очиститель пены для грилей. Высокая степень эмульгирования жира. Немедленно растворяет выжженные пищевые остатки. Легко использовать. Подходит для пищевой промышленности. Без ароматов.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309816" y="5922917"/>
            <a:ext cx="18123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35178" y="5542990"/>
            <a:ext cx="51816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Дозировка:</a:t>
            </a:r>
          </a:p>
          <a:p>
            <a:r>
              <a:rPr lang="ru-RU" sz="1400" dirty="0"/>
              <a:t>Пена на холодную поверхность и обеспечить достаточное время контакта в зависимости от степени загрязнения. Промойте холодной водой.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0304634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Кухня и пищевая промышленность</a:t>
            </a:r>
            <a:endParaRPr lang="pl-PL" dirty="0"/>
          </a:p>
        </p:txBody>
      </p:sp>
      <p:sp>
        <p:nvSpPr>
          <p:cNvPr id="3" name="TextBox 2"/>
          <p:cNvSpPr txBox="1"/>
          <p:nvPr/>
        </p:nvSpPr>
        <p:spPr>
          <a:xfrm>
            <a:off x="597457" y="6038336"/>
            <a:ext cx="18040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08" y="1501474"/>
            <a:ext cx="7996238" cy="4769148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2491946" y="2543081"/>
            <a:ext cx="6042454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dirty="0"/>
              <a:t>Чистящий полировщик для металлов, который удаляет даже старые загрязнения.</a:t>
            </a:r>
            <a:br>
              <a:rPr lang="ru-RU" sz="1400" dirty="0"/>
            </a:br>
            <a:r>
              <a:rPr lang="ru-RU" sz="1400" dirty="0"/>
              <a:t>Особенно рекомендуется для нержавеющей стали, никеля, латуни, бронзы,</a:t>
            </a:r>
            <a:r>
              <a:rPr lang="pl-PL" sz="1400" dirty="0"/>
              <a:t> </a:t>
            </a:r>
            <a:r>
              <a:rPr lang="ru-RU" sz="1400" dirty="0"/>
              <a:t>медь, хром, алюминий (также анодированный). Также используется</a:t>
            </a:r>
            <a:r>
              <a:rPr lang="pl-PL" sz="1400" dirty="0"/>
              <a:t> </a:t>
            </a:r>
            <a:r>
              <a:rPr lang="ru-RU" sz="1400" dirty="0"/>
              <a:t>для пластмасс, стекла, керамики и керамической плитки</a:t>
            </a:r>
            <a:r>
              <a:rPr lang="pl-PL" sz="1400" dirty="0"/>
              <a:t> </a:t>
            </a:r>
            <a:r>
              <a:rPr lang="ru-RU" sz="1400" dirty="0"/>
              <a:t>кухня в зоне питания.</a:t>
            </a:r>
            <a:endParaRPr lang="de-DE" sz="1400" dirty="0"/>
          </a:p>
        </p:txBody>
      </p:sp>
      <p:sp>
        <p:nvSpPr>
          <p:cNvPr id="10" name="Prostokąt 9"/>
          <p:cNvSpPr/>
          <p:nvPr/>
        </p:nvSpPr>
        <p:spPr>
          <a:xfrm>
            <a:off x="2491946" y="4969683"/>
            <a:ext cx="5460335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b="1" dirty="0"/>
              <a:t>Дозирование / использование:</a:t>
            </a:r>
            <a:br>
              <a:rPr lang="ru-RU" sz="1400" dirty="0"/>
            </a:br>
            <a:r>
              <a:rPr lang="ru-RU" sz="1400" dirty="0"/>
              <a:t>Используйте без разбавления, нанесите на ткань, очистите</a:t>
            </a:r>
            <a:br>
              <a:rPr lang="ru-RU" sz="1400" dirty="0"/>
            </a:br>
            <a:r>
              <a:rPr lang="ru-RU" sz="1400" dirty="0"/>
              <a:t>поверхность, полоскание.</a:t>
            </a:r>
            <a:endParaRPr lang="de-DE" sz="1400" dirty="0"/>
          </a:p>
        </p:txBody>
      </p:sp>
      <p:sp>
        <p:nvSpPr>
          <p:cNvPr id="11" name="TextBox 4"/>
          <p:cNvSpPr txBox="1"/>
          <p:nvPr/>
        </p:nvSpPr>
        <p:spPr>
          <a:xfrm>
            <a:off x="580766" y="5352586"/>
            <a:ext cx="18123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4576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724202" y="1924050"/>
            <a:ext cx="7798783" cy="4384675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Кухня и пищевая промышленность</a:t>
            </a:r>
            <a:endParaRPr lang="pl-PL" dirty="0"/>
          </a:p>
        </p:txBody>
      </p:sp>
      <p:sp>
        <p:nvSpPr>
          <p:cNvPr id="2" name="TextBox 1"/>
          <p:cNvSpPr txBox="1"/>
          <p:nvPr/>
        </p:nvSpPr>
        <p:spPr>
          <a:xfrm>
            <a:off x="2792627" y="2949146"/>
            <a:ext cx="5609968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Очиститель из нержавеющей стали для обслуживания и интенсивной очистки кислотоустойчивых поверхностей. Особенно подходит для нержавеющей стали. Избавляется от упрямых почвенных и жировых остатков, удаляет пленку на поверхности и устройства из нержавеющей стали. Создает эффект жемчуга.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23875" y="5955957"/>
            <a:ext cx="20298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62648" y="5586625"/>
            <a:ext cx="546992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Дозировка:</a:t>
            </a:r>
          </a:p>
          <a:p>
            <a:r>
              <a:rPr lang="ru-RU" sz="1400" dirty="0"/>
              <a:t>Наносить неразбавленным, промыть водой</a:t>
            </a:r>
            <a:r>
              <a:rPr lang="en-US" sz="1400" dirty="0"/>
              <a:t>.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0476325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Кухня и пищевая промышленность</a:t>
            </a:r>
            <a:endParaRPr lang="pl-PL" dirty="0"/>
          </a:p>
        </p:txBody>
      </p:sp>
      <p:sp>
        <p:nvSpPr>
          <p:cNvPr id="5" name="TextBox 4"/>
          <p:cNvSpPr txBox="1"/>
          <p:nvPr/>
        </p:nvSpPr>
        <p:spPr>
          <a:xfrm>
            <a:off x="724202" y="5903740"/>
            <a:ext cx="1920144" cy="469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:\Users\DONKEY\Pictures\2013-09-02\0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78" y="1767253"/>
            <a:ext cx="4419600" cy="352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449" y="2145084"/>
            <a:ext cx="3689498" cy="276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03416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Präsentation_EN_incl_instructions_2015">
  <a:themeElements>
    <a:clrScheme name="BUZI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4993"/>
      </a:accent1>
      <a:accent2>
        <a:srgbClr val="E3000F"/>
      </a:accent2>
      <a:accent3>
        <a:srgbClr val="4B5860"/>
      </a:accent3>
      <a:accent4>
        <a:srgbClr val="509E2F"/>
      </a:accent4>
      <a:accent5>
        <a:srgbClr val="FFED00"/>
      </a:accent5>
      <a:accent6>
        <a:srgbClr val="FE5000"/>
      </a:accent6>
      <a:hlink>
        <a:srgbClr val="004993"/>
      </a:hlink>
      <a:folHlink>
        <a:srgbClr val="4B586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Präsentation_EN_incl_instructions.potx" id="{05418177-FC1D-4117-8FCC-1FB035E8CDC8}" vid="{4AF2CDA3-DE92-46A4-B70E-FB85753DF2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82ED4B66495C4A8FB5CF764D533342" ma:contentTypeVersion="2" ma:contentTypeDescription="Utwórz nowy dokument." ma:contentTypeScope="" ma:versionID="7c605b58ff893704b1827af871224238">
  <xsd:schema xmlns:xsd="http://www.w3.org/2001/XMLSchema" xmlns:xs="http://www.w3.org/2001/XMLSchema" xmlns:p="http://schemas.microsoft.com/office/2006/metadata/properties" xmlns:ns2="b9e92a83-3b17-4b65-b4e4-5aade2f280ec" targetNamespace="http://schemas.microsoft.com/office/2006/metadata/properties" ma:root="true" ma:fieldsID="c0258fa9ea131c5ecc434f7e5b8a7747" ns2:_="">
    <xsd:import namespace="b9e92a83-3b17-4b65-b4e4-5aade2f280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e92a83-3b17-4b65-b4e4-5aade2f280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3337806-6DCB-4664-B7E6-9A18B07655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E17555-4569-47EE-98AA-A0BF695F0F74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b9e92a83-3b17-4b65-b4e4-5aade2f280ec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678A08A-9D8E-4274-8894-5E1B24A784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e92a83-3b17-4b65-b4e4-5aade2f280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MasterPräsentation_EN_incl_instructions_2015</Template>
  <TotalTime>230</TotalTime>
  <Words>5988</Words>
  <Application>Microsoft Office PowerPoint</Application>
  <PresentationFormat>Pokaz na ekranie (4:3)</PresentationFormat>
  <Paragraphs>727</Paragraphs>
  <Slides>120</Slides>
  <Notes>12</Notes>
  <HiddenSlides>1</HiddenSlides>
  <MMClips>0</MMClips>
  <ScaleCrop>false</ScaleCrop>
  <HeadingPairs>
    <vt:vector size="8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120</vt:i4>
      </vt:variant>
    </vt:vector>
  </HeadingPairs>
  <TitlesOfParts>
    <vt:vector size="131" baseType="lpstr">
      <vt:lpstr>Arial Unicode MS</vt:lpstr>
      <vt:lpstr>Arial</vt:lpstr>
      <vt:lpstr>Arial</vt:lpstr>
      <vt:lpstr>Calibri</vt:lpstr>
      <vt:lpstr>Officina Sans Book/Bold</vt:lpstr>
      <vt:lpstr>OfficinaSansE-Bold</vt:lpstr>
      <vt:lpstr>Symbol</vt:lpstr>
      <vt:lpstr>Tahoma</vt:lpstr>
      <vt:lpstr>Wingdings</vt:lpstr>
      <vt:lpstr>MasterPräsentation_EN_incl_instructions_2015</vt:lpstr>
      <vt:lpstr>Photo Editor-Foto</vt:lpstr>
      <vt:lpstr>Buzil Продукты и применение</vt:lpstr>
      <vt:lpstr>PERFECTLY CLEAN – FOR SURE</vt:lpstr>
      <vt:lpstr>PERFECTLY CLEAN – FOR SURE</vt:lpstr>
      <vt:lpstr>PERFECTLY CLEAN – FOR SURE</vt:lpstr>
      <vt:lpstr>BUSINESS DEVELOPMENT WITHIN BUZIL</vt:lpstr>
      <vt:lpstr>ОТ МЕММИНГЕНА В ЦЕЛОМ МИРЕ</vt:lpstr>
      <vt:lpstr>ВСЕ-РАУНД-СЕРВИС</vt:lpstr>
      <vt:lpstr>КАЧЕСТВО / ЭКОЛОГИЧЕСКОЕ УПРАВЛЕНИЕ / УСТОЙЧИВОСТЬ</vt:lpstr>
      <vt:lpstr>ИСТОРИЯ 1907 - 2002</vt:lpstr>
      <vt:lpstr>ИСТОРИЯ 2005 - 2014</vt:lpstr>
      <vt:lpstr>ОСНОВНАЯ ИНФОРМАЦИЯ</vt:lpstr>
      <vt:lpstr>BUZIL ONLINE</vt:lpstr>
      <vt:lpstr>ТЕХНИЧЕСКИЕ КАРТЫ</vt:lpstr>
      <vt:lpstr>Распределительное оборудование</vt:lpstr>
      <vt:lpstr>Планы уборки и гигиены</vt:lpstr>
      <vt:lpstr>The Buzil colour coding system</vt:lpstr>
      <vt:lpstr>INDEX</vt:lpstr>
      <vt:lpstr>ПИКТОГРАММЫ</vt:lpstr>
      <vt:lpstr>ПИКТОГРАММЫ</vt:lpstr>
      <vt:lpstr> СОВМЕСТИМОСТЬ МАТЕРИАЛА</vt:lpstr>
      <vt:lpstr>ПОВЕРХНОСТИ - СПЕЦИАЛЬНЫЕ РЕШЕНИЯ НОВОСТИ</vt:lpstr>
      <vt:lpstr>Очистка поверхности</vt:lpstr>
      <vt:lpstr>Очистка поверхности</vt:lpstr>
      <vt:lpstr>Очистка поверхности</vt:lpstr>
      <vt:lpstr>Очистка поверхности</vt:lpstr>
      <vt:lpstr>Очистка поверхности</vt:lpstr>
      <vt:lpstr>Очистка поверхности</vt:lpstr>
      <vt:lpstr>Cпециальные решения</vt:lpstr>
      <vt:lpstr>Cпециальные решения</vt:lpstr>
      <vt:lpstr>Cпециальные решения</vt:lpstr>
      <vt:lpstr>Решение для нержавеющей стали и цветных металлов</vt:lpstr>
      <vt:lpstr>Решение для нержавеющей стали и цветных металлов</vt:lpstr>
      <vt:lpstr>Санитарная очистка</vt:lpstr>
      <vt:lpstr> Санитарная очистка</vt:lpstr>
      <vt:lpstr>Санитарная очистка</vt:lpstr>
      <vt:lpstr>Санитарная очистка</vt:lpstr>
      <vt:lpstr>Санитарная очистка</vt:lpstr>
      <vt:lpstr>Санитарная очистка</vt:lpstr>
      <vt:lpstr>Санитарная очистка</vt:lpstr>
      <vt:lpstr>Санитарная очистка</vt:lpstr>
      <vt:lpstr>Санитарная очистка</vt:lpstr>
      <vt:lpstr>Уборка пола</vt:lpstr>
      <vt:lpstr>Уборка пола - уход</vt:lpstr>
      <vt:lpstr>Уборка пола - уход</vt:lpstr>
      <vt:lpstr>Уборка пола - уход</vt:lpstr>
      <vt:lpstr>Основная очистка</vt:lpstr>
      <vt:lpstr>Основная очистка</vt:lpstr>
      <vt:lpstr>Основная очистка</vt:lpstr>
      <vt:lpstr>Покрытия</vt:lpstr>
      <vt:lpstr>Покрытия</vt:lpstr>
      <vt:lpstr>Покрытия</vt:lpstr>
      <vt:lpstr>Покрытия</vt:lpstr>
      <vt:lpstr>Покрытия</vt:lpstr>
      <vt:lpstr>Покрытия</vt:lpstr>
      <vt:lpstr>ЗАПОЛНЕНИЕ ПОРИСТЫХ ПОЛОВ</vt:lpstr>
      <vt:lpstr>Покрытия</vt:lpstr>
      <vt:lpstr>Покрытия</vt:lpstr>
      <vt:lpstr>Покрытия</vt:lpstr>
      <vt:lpstr>Покрытия</vt:lpstr>
      <vt:lpstr>Система Erol</vt:lpstr>
      <vt:lpstr>Керамические полы - керамогранит </vt:lpstr>
      <vt:lpstr> Система EROL® </vt:lpstr>
      <vt:lpstr>Система EROL® </vt:lpstr>
      <vt:lpstr>Система Erol</vt:lpstr>
      <vt:lpstr>ОЧИСТКА МИКРОПОРНЫЕ ПОЛЫ</vt:lpstr>
      <vt:lpstr>Система EROL® </vt:lpstr>
      <vt:lpstr>Система EROL® </vt:lpstr>
      <vt:lpstr> Система Erol</vt:lpstr>
      <vt:lpstr> Система Erol</vt:lpstr>
      <vt:lpstr> Система Erol</vt:lpstr>
      <vt:lpstr>Промышленность</vt:lpstr>
      <vt:lpstr>Промышленность</vt:lpstr>
      <vt:lpstr>Промышленность</vt:lpstr>
      <vt:lpstr>Промышленность</vt:lpstr>
      <vt:lpstr>Промышленность</vt:lpstr>
      <vt:lpstr>Промышленность</vt:lpstr>
      <vt:lpstr>Промышленность</vt:lpstr>
      <vt:lpstr>Специальные очистители технологии для текстильных напольных покрытий</vt:lpstr>
      <vt:lpstr>Специальные очистители</vt:lpstr>
      <vt:lpstr>Очистка поверхности</vt:lpstr>
      <vt:lpstr>Специальные очистители</vt:lpstr>
      <vt:lpstr>Специальные очистители</vt:lpstr>
      <vt:lpstr>Специальные очистители</vt:lpstr>
      <vt:lpstr>Специальные очистители</vt:lpstr>
      <vt:lpstr>Специальные очистители</vt:lpstr>
      <vt:lpstr>Промасленные, вощеные   деревянные полы</vt:lpstr>
      <vt:lpstr>Промасленные, вощеные деревянные полы</vt:lpstr>
      <vt:lpstr>Промасленные, вощеные деревянные полы</vt:lpstr>
      <vt:lpstr>Лакированные деревянные полы</vt:lpstr>
      <vt:lpstr>Лакированные деревянные полы</vt:lpstr>
      <vt:lpstr>Кухня и пищевая промышленность</vt:lpstr>
      <vt:lpstr>Кухня и пищевая промышленность</vt:lpstr>
      <vt:lpstr>Кухня и пищевая промышленность</vt:lpstr>
      <vt:lpstr>Кухня и пищевая промышленность</vt:lpstr>
      <vt:lpstr>Кухня и пищевая промышленность</vt:lpstr>
      <vt:lpstr>Кухня и пищевая промышленность</vt:lpstr>
      <vt:lpstr>Кухня и пищевая промышленность</vt:lpstr>
      <vt:lpstr>Кухня и пищевая промышленность</vt:lpstr>
      <vt:lpstr>Кухня и пищевая промышленность</vt:lpstr>
      <vt:lpstr>Кухня и пищевая промышленность</vt:lpstr>
      <vt:lpstr>Приложение BUZIL</vt:lpstr>
      <vt:lpstr> Бизнес центр</vt:lpstr>
      <vt:lpstr> Бизнес и жилой центр</vt:lpstr>
      <vt:lpstr>Business Center-Medical Center</vt:lpstr>
      <vt:lpstr>Торговый центр</vt:lpstr>
      <vt:lpstr> Торговый центр</vt:lpstr>
      <vt:lpstr>Супермаркеты</vt:lpstr>
      <vt:lpstr> Супермаркеты</vt:lpstr>
      <vt:lpstr> Супермаркеты</vt:lpstr>
      <vt:lpstr> Супермаркеты</vt:lpstr>
      <vt:lpstr>Ресторан</vt:lpstr>
      <vt:lpstr> Ресторан</vt:lpstr>
      <vt:lpstr> Ресторан</vt:lpstr>
      <vt:lpstr> Заправочная станция</vt:lpstr>
      <vt:lpstr> Заправочная станция</vt:lpstr>
      <vt:lpstr> Дилер по продаже автомобилей</vt:lpstr>
      <vt:lpstr> Гостиницы</vt:lpstr>
      <vt:lpstr> Медицинские учреждения</vt:lpstr>
      <vt:lpstr>ВОПРОСЫ И ОБСУЖДЕНИЕ</vt:lpstr>
      <vt:lpstr>Prezentacja programu PowerPoint</vt:lpstr>
    </vt:vector>
  </TitlesOfParts>
  <Company>BUZIL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Jacek</dc:creator>
  <cp:lastModifiedBy>Jakub Sosnowski</cp:lastModifiedBy>
  <cp:revision>617</cp:revision>
  <dcterms:created xsi:type="dcterms:W3CDTF">2015-01-18T17:23:21Z</dcterms:created>
  <dcterms:modified xsi:type="dcterms:W3CDTF">2019-12-20T10:37:19Z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0x010100CB82ED4B66495C4A8FB5CF764D533342</vt:lpwstr>
  </property>
</Properties>
</file>